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9" r:id="rId7"/>
    <p:sldId id="260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193C8-3B7E-4ED6-B369-8F55CFD80284}" type="datetimeFigureOut">
              <a:rPr lang="fr-FR" smtClean="0"/>
              <a:pPr/>
              <a:t>20/10/2018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9AB8-07D5-4FA4-A117-C3D1904A4C6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692696"/>
            <a:ext cx="7112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259632" y="4797152"/>
            <a:ext cx="6552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Restitution de l’atelier santé.</a:t>
            </a:r>
            <a:endParaRPr lang="fr-FR" sz="3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Autofit/>
          </a:bodyPr>
          <a:lstStyle/>
          <a:p>
            <a:r>
              <a:rPr lang="fr-FR" sz="3200" dirty="0" smtClean="0">
                <a:solidFill>
                  <a:srgbClr val="FF0000"/>
                </a:solidFill>
              </a:rPr>
              <a:t>En synthèse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764704"/>
            <a:ext cx="9036496" cy="5688632"/>
          </a:xfrm>
        </p:spPr>
        <p:txBody>
          <a:bodyPr>
            <a:normAutofit fontScale="92500" lnSpcReduction="10000"/>
          </a:bodyPr>
          <a:lstStyle/>
          <a:p>
            <a:r>
              <a:rPr lang="fr-FR" sz="1800" b="1" u="sng" dirty="0" smtClean="0"/>
              <a:t>Contribution des PS à la réduction des expositions :</a:t>
            </a:r>
          </a:p>
          <a:p>
            <a:r>
              <a:rPr lang="fr-FR" sz="1800" dirty="0" smtClean="0"/>
              <a:t>Information des patients  sous réserve de la transmission d’informations </a:t>
            </a:r>
            <a:r>
              <a:rPr lang="fr-FR" sz="1800" dirty="0" smtClean="0"/>
              <a:t>actualisées concises et justes </a:t>
            </a:r>
            <a:r>
              <a:rPr lang="fr-FR" sz="1800" dirty="0" smtClean="0"/>
              <a:t>sous </a:t>
            </a:r>
            <a:r>
              <a:rPr lang="fr-FR" sz="1800" dirty="0" smtClean="0"/>
              <a:t>un format </a:t>
            </a:r>
            <a:r>
              <a:rPr lang="fr-FR" sz="1800" dirty="0" smtClean="0"/>
              <a:t>simple</a:t>
            </a:r>
          </a:p>
          <a:p>
            <a:r>
              <a:rPr lang="fr-FR" sz="1800" dirty="0" smtClean="0"/>
              <a:t>Co construction d’outils de diffusion adaptés et accessibles à tous</a:t>
            </a:r>
          </a:p>
          <a:p>
            <a:r>
              <a:rPr lang="fr-FR" sz="1800" dirty="0" smtClean="0"/>
              <a:t>Bénéficier de Formations (intégration aux programmes de formation initiale),  séquences de formation continue notamment à partir d’unités de proximité</a:t>
            </a:r>
          </a:p>
          <a:p>
            <a:r>
              <a:rPr lang="fr-FR" sz="1800" dirty="0" smtClean="0"/>
              <a:t>Communication des recommandations en proximité, dans les familles, si besoin en s’appuyant sur des relais </a:t>
            </a:r>
          </a:p>
          <a:p>
            <a:r>
              <a:rPr lang="fr-FR" sz="1800" dirty="0" smtClean="0"/>
              <a:t>Comprendre comment fonctionnent les populations, avoir des propos clairs </a:t>
            </a:r>
            <a:r>
              <a:rPr lang="fr-FR" sz="1800" smtClean="0"/>
              <a:t>et adaptés</a:t>
            </a:r>
            <a:endParaRPr lang="fr-FR" sz="1800" dirty="0" smtClean="0"/>
          </a:p>
          <a:p>
            <a:endParaRPr lang="fr-FR" sz="1800" dirty="0" smtClean="0"/>
          </a:p>
          <a:p>
            <a:r>
              <a:rPr lang="fr-FR" sz="1800" b="1" u="sng" dirty="0" smtClean="0"/>
              <a:t>Prise en charge et accompagnement :</a:t>
            </a:r>
          </a:p>
          <a:p>
            <a:r>
              <a:rPr lang="fr-FR" sz="1800" dirty="0" smtClean="0"/>
              <a:t>Diffusion des recommandations nutritionnelles de l’ANSES (limiter à 4 fois par semaine la consommation de poissons et de crustacés provenant de circuits informels, limiter à 2 fois par semaine la consommation de racines produits sur des terres contaminées ou provenant de circuits informels) – </a:t>
            </a:r>
            <a:r>
              <a:rPr lang="fr-FR" sz="1800" u="sng" dirty="0" smtClean="0"/>
              <a:t>aux femmes enceintes et aux jeunes enfants </a:t>
            </a:r>
            <a:r>
              <a:rPr lang="fr-FR" sz="1800" dirty="0" smtClean="0"/>
              <a:t>: éviter de consommer des produits susceptibles d’être contaminés (viandes, œufs ou végétaux provenant de </a:t>
            </a:r>
            <a:r>
              <a:rPr lang="fr-FR" sz="1800" dirty="0" smtClean="0"/>
              <a:t>circuits </a:t>
            </a:r>
            <a:r>
              <a:rPr lang="fr-FR" sz="1800" dirty="0" smtClean="0"/>
              <a:t>informels, produits de la pêche pouvant avoir été pêchés en zone contaminée)</a:t>
            </a:r>
          </a:p>
          <a:p>
            <a:r>
              <a:rPr lang="fr-FR" sz="1800" dirty="0" smtClean="0"/>
              <a:t>Dosage individuel n’a pas de véritable sens au plan clinique car la CLD n’est pas un marqueur biologique, sa sensibilité et sa spécificité sont faibles</a:t>
            </a:r>
          </a:p>
          <a:p>
            <a:r>
              <a:rPr lang="fr-FR" sz="1800" dirty="0" smtClean="0"/>
              <a:t>Dosage individuel peut avoir une valeur pédagogique pour suivre l’évolution de l’imprégnation de personnes en situation de surexposition et qui le souhaitent</a:t>
            </a:r>
          </a:p>
          <a:p>
            <a:pPr>
              <a:buNone/>
            </a:pPr>
            <a:endParaRPr lang="fr-FR" sz="1800" dirty="0" smtClean="0"/>
          </a:p>
          <a:p>
            <a:endParaRPr lang="fr-FR" sz="1800" dirty="0" smtClean="0"/>
          </a:p>
          <a:p>
            <a:endParaRPr lang="fr-FR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00808"/>
            <a:ext cx="8136904" cy="1152128"/>
          </a:xfrm>
        </p:spPr>
        <p:txBody>
          <a:bodyPr/>
          <a:lstStyle/>
          <a:p>
            <a:r>
              <a:rPr lang="fr-FR" b="1" dirty="0"/>
              <a:t>1er thème : Comment agir pour limiter l’exposition des personnes à la </a:t>
            </a:r>
            <a:r>
              <a:rPr lang="fr-FR" b="1" dirty="0" err="1"/>
              <a:t>chlordécone</a:t>
            </a:r>
            <a:r>
              <a:rPr lang="fr-FR" b="1" dirty="0"/>
              <a:t> </a:t>
            </a:r>
            <a:endParaRPr lang="fr-F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31840" cy="17113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076653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Professeur  Luc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Multigner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chlord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dangereuse depuis plus de 50 ans. En 1961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elle est d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reconnue toxique (reproduction, syst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 nerveux). Le risque vient de l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exposition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à la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chlord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même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petite dose. A partir de 2000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ont été mises en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place des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Karuprostate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Moun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la cohorte des travailleurs de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banane.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Certaines connaissances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acquises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guider les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actions publiques. Etudes et recherches financées par les institutions publiques notamment. la recherche est toujours active. 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60648"/>
            <a:ext cx="8424936" cy="6408712"/>
          </a:xfrm>
        </p:spPr>
        <p:txBody>
          <a:bodyPr>
            <a:normAutofit fontScale="62500" lnSpcReduction="20000"/>
          </a:bodyPr>
          <a:lstStyle/>
          <a:p>
            <a:pPr lvl="0" algn="ctr">
              <a:buNone/>
            </a:pPr>
            <a:r>
              <a:rPr lang="fr-FR" b="1" dirty="0" smtClean="0"/>
              <a:t>La </a:t>
            </a:r>
            <a:r>
              <a:rPr lang="fr-FR" b="1" dirty="0"/>
              <a:t>contamination des différents groupes d’aliments </a:t>
            </a:r>
            <a:r>
              <a:rPr lang="fr-FR" b="1" dirty="0" smtClean="0"/>
              <a:t>(ANSES</a:t>
            </a:r>
            <a:r>
              <a:rPr lang="fr-FR" b="1" dirty="0"/>
              <a:t>)</a:t>
            </a:r>
          </a:p>
          <a:p>
            <a:pPr>
              <a:buNone/>
            </a:pPr>
            <a:r>
              <a:rPr lang="fr-FR" dirty="0"/>
              <a:t> </a:t>
            </a:r>
          </a:p>
          <a:p>
            <a:r>
              <a:rPr lang="fr-FR" b="1" u="sng" dirty="0"/>
              <a:t>Docteur </a:t>
            </a:r>
            <a:r>
              <a:rPr lang="fr-FR" b="1" u="sng" dirty="0" err="1" smtClean="0"/>
              <a:t>Lasfargues</a:t>
            </a:r>
            <a:r>
              <a:rPr lang="fr-FR" dirty="0"/>
              <a:t> : </a:t>
            </a:r>
            <a:r>
              <a:rPr lang="fr-FR" dirty="0" smtClean="0"/>
              <a:t>exploitation de plus de 10 000 données. Etude </a:t>
            </a:r>
            <a:r>
              <a:rPr lang="fr-FR" dirty="0" err="1"/>
              <a:t>Kannari</a:t>
            </a:r>
            <a:r>
              <a:rPr lang="fr-FR" dirty="0"/>
              <a:t> </a:t>
            </a:r>
            <a:r>
              <a:rPr lang="fr-FR" dirty="0" smtClean="0"/>
              <a:t>réalisée </a:t>
            </a:r>
            <a:r>
              <a:rPr lang="fr-FR" dirty="0" smtClean="0"/>
              <a:t>qui </a:t>
            </a:r>
            <a:r>
              <a:rPr lang="fr-FR" dirty="0"/>
              <a:t>démontre le circuit des denrées (animales, terrestres et aquatique ainsi que </a:t>
            </a:r>
            <a:r>
              <a:rPr lang="fr-FR" dirty="0" smtClean="0"/>
              <a:t>l’eau). Par comparaison entre circuits commerciaux contrôlés (n1) et autoproduction/zones non contrôlées (n2), les </a:t>
            </a:r>
            <a:r>
              <a:rPr lang="fr-FR" dirty="0"/>
              <a:t>aliments les plus contaminés </a:t>
            </a:r>
            <a:r>
              <a:rPr lang="fr-FR" dirty="0" smtClean="0"/>
              <a:t>en zone non contrôlée sont </a:t>
            </a:r>
            <a:r>
              <a:rPr lang="fr-FR" dirty="0"/>
              <a:t>les œufs (jusqu’à 1000µg/kg) puis les viandes hors </a:t>
            </a:r>
            <a:r>
              <a:rPr lang="fr-FR" dirty="0" smtClean="0"/>
              <a:t>volailles (</a:t>
            </a:r>
            <a:r>
              <a:rPr lang="fr-FR" dirty="0" smtClean="0"/>
              <a:t>592µg/kg), </a:t>
            </a:r>
            <a:r>
              <a:rPr lang="fr-FR" dirty="0"/>
              <a:t>les </a:t>
            </a:r>
            <a:r>
              <a:rPr lang="fr-FR" dirty="0" smtClean="0"/>
              <a:t>volailles </a:t>
            </a:r>
            <a:r>
              <a:rPr lang="fr-FR" dirty="0" smtClean="0"/>
              <a:t>(</a:t>
            </a:r>
            <a:r>
              <a:rPr lang="fr-FR" dirty="0" smtClean="0"/>
              <a:t>81µg/kg), il n’y a pas de différence pour</a:t>
            </a:r>
            <a:r>
              <a:rPr lang="fr-FR" dirty="0" smtClean="0"/>
              <a:t> </a:t>
            </a:r>
            <a:r>
              <a:rPr lang="fr-FR" dirty="0"/>
              <a:t>les légumes racines. Les habitudes de consommation sont </a:t>
            </a:r>
            <a:r>
              <a:rPr lang="fr-FR" dirty="0" smtClean="0"/>
              <a:t>bénéfiques, proches </a:t>
            </a:r>
            <a:r>
              <a:rPr lang="fr-FR" dirty="0"/>
              <a:t>du régime méditerranéen. Les habitudes d’approvisionnement se font </a:t>
            </a:r>
            <a:r>
              <a:rPr lang="fr-FR" dirty="0" smtClean="0"/>
              <a:t>très souvent à par </a:t>
            </a:r>
            <a:r>
              <a:rPr lang="fr-FR" dirty="0"/>
              <a:t>des circuits </a:t>
            </a:r>
            <a:r>
              <a:rPr lang="fr-FR" dirty="0" smtClean="0"/>
              <a:t>tels les dons, les achats au bord des routes </a:t>
            </a:r>
            <a:r>
              <a:rPr lang="fr-FR" dirty="0"/>
              <a:t>et </a:t>
            </a:r>
            <a:r>
              <a:rPr lang="fr-FR" dirty="0" smtClean="0"/>
              <a:t>l’autoproduction (œufs</a:t>
            </a:r>
            <a:r>
              <a:rPr lang="fr-FR" dirty="0"/>
              <a:t>, poissons, </a:t>
            </a:r>
            <a:r>
              <a:rPr lang="fr-FR" dirty="0" smtClean="0"/>
              <a:t>crustacés</a:t>
            </a:r>
            <a:r>
              <a:rPr lang="fr-FR" dirty="0" smtClean="0"/>
              <a:t>, légumes </a:t>
            </a:r>
            <a:r>
              <a:rPr lang="fr-FR" dirty="0"/>
              <a:t>racines)</a:t>
            </a:r>
          </a:p>
          <a:p>
            <a:r>
              <a:rPr lang="fr-FR" dirty="0" smtClean="0"/>
              <a:t>Les zones non contrôlées sont </a:t>
            </a:r>
            <a:r>
              <a:rPr lang="fr-FR" dirty="0" smtClean="0"/>
              <a:t>p</a:t>
            </a:r>
            <a:r>
              <a:rPr lang="fr-FR" dirty="0" smtClean="0"/>
              <a:t>rédominantes à l’exposition des personnes</a:t>
            </a:r>
          </a:p>
          <a:p>
            <a:r>
              <a:rPr lang="fr-FR" dirty="0" smtClean="0"/>
              <a:t>Seule </a:t>
            </a:r>
            <a:r>
              <a:rPr lang="fr-FR" dirty="0"/>
              <a:t>une petite frange de la population présente des taux de contamination forts.</a:t>
            </a:r>
          </a:p>
          <a:p>
            <a:r>
              <a:rPr lang="fr-FR" dirty="0" smtClean="0"/>
              <a:t>Pour réduire autant que faire se peut les expositions :</a:t>
            </a:r>
          </a:p>
          <a:p>
            <a:pPr lvl="1"/>
            <a:r>
              <a:rPr lang="fr-FR" dirty="0" smtClean="0"/>
              <a:t>L’action </a:t>
            </a:r>
            <a:r>
              <a:rPr lang="fr-FR" dirty="0"/>
              <a:t>à la source doit être augmentée pour limiter la consommation de produits contaminés  (programme JAFA et information de la population sur les risques des circuits informels)  </a:t>
            </a:r>
            <a:endParaRPr lang="fr-FR" dirty="0" smtClean="0"/>
          </a:p>
          <a:p>
            <a:pPr lvl="1"/>
            <a:r>
              <a:rPr lang="fr-FR" dirty="0" smtClean="0"/>
              <a:t>Suivre les recommandations nutritionnelles publiées par l’ANSES</a:t>
            </a:r>
            <a:endParaRPr lang="fr-FR" dirty="0"/>
          </a:p>
          <a:p>
            <a:r>
              <a:rPr lang="fr-FR" dirty="0" smtClean="0"/>
              <a:t>Lien </a:t>
            </a:r>
            <a:r>
              <a:rPr lang="fr-FR" dirty="0"/>
              <a:t>de causalité à établir entre l’exposition à la CLD  et </a:t>
            </a:r>
            <a:r>
              <a:rPr lang="fr-FR" dirty="0" smtClean="0"/>
              <a:t>maladie professionnelle </a:t>
            </a:r>
            <a:r>
              <a:rPr lang="fr-FR" dirty="0"/>
              <a:t>pour les travailleurs de la </a:t>
            </a:r>
            <a:r>
              <a:rPr lang="fr-FR" dirty="0" smtClean="0"/>
              <a:t>banane.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59766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1600" b="1" dirty="0"/>
              <a:t>Programme JAFA </a:t>
            </a:r>
            <a:r>
              <a:rPr lang="fr-FR" sz="1600" b="1" dirty="0" smtClean="0"/>
              <a:t>(</a:t>
            </a:r>
            <a:r>
              <a:rPr lang="fr-FR" sz="1600" dirty="0" smtClean="0"/>
              <a:t>Guillaume Pompougnac)</a:t>
            </a:r>
            <a:endParaRPr lang="fr-FR" sz="1600" dirty="0"/>
          </a:p>
          <a:p>
            <a:pPr>
              <a:buNone/>
            </a:pPr>
            <a:r>
              <a:rPr lang="fr-FR" sz="1600" dirty="0"/>
              <a:t> </a:t>
            </a:r>
          </a:p>
          <a:p>
            <a:r>
              <a:rPr lang="fr-FR" sz="1600" dirty="0"/>
              <a:t>But du programme valorisation du jardin Créole pour en garder les bienfaits.</a:t>
            </a:r>
          </a:p>
          <a:p>
            <a:pPr>
              <a:buNone/>
            </a:pPr>
            <a:r>
              <a:rPr lang="fr-FR" sz="1600" dirty="0" smtClean="0"/>
              <a:t>      Plusieurs </a:t>
            </a:r>
            <a:r>
              <a:rPr lang="fr-FR" sz="1600" dirty="0"/>
              <a:t>déterminants </a:t>
            </a:r>
            <a:r>
              <a:rPr lang="fr-FR" sz="1600" dirty="0" smtClean="0"/>
              <a:t>considérés pour promouvoir la </a:t>
            </a:r>
            <a:r>
              <a:rPr lang="fr-FR" sz="1600" dirty="0"/>
              <a:t>santé</a:t>
            </a:r>
          </a:p>
          <a:p>
            <a:r>
              <a:rPr lang="fr-FR" sz="1600" dirty="0"/>
              <a:t>Accompagnement des foyers dans leurs pratiques culturales et l’exposition de l’élevage.</a:t>
            </a:r>
          </a:p>
          <a:p>
            <a:r>
              <a:rPr lang="fr-FR" sz="1600" dirty="0"/>
              <a:t>Pour modifier les comportements il faut </a:t>
            </a:r>
            <a:r>
              <a:rPr lang="fr-FR" sz="1600" dirty="0" smtClean="0"/>
              <a:t>travailler </a:t>
            </a:r>
            <a:r>
              <a:rPr lang="fr-FR" sz="1600" dirty="0"/>
              <a:t>sur </a:t>
            </a:r>
            <a:r>
              <a:rPr lang="fr-FR" sz="1600" dirty="0" smtClean="0"/>
              <a:t>l’individu, </a:t>
            </a:r>
            <a:r>
              <a:rPr lang="fr-FR" sz="1600" dirty="0"/>
              <a:t>le social et l’environnemental</a:t>
            </a:r>
            <a:r>
              <a:rPr lang="fr-FR" sz="1600" dirty="0" smtClean="0"/>
              <a:t>, et </a:t>
            </a:r>
            <a:r>
              <a:rPr lang="fr-FR" sz="1600" dirty="0"/>
              <a:t>développement des approches sociaux économiques.</a:t>
            </a:r>
          </a:p>
          <a:p>
            <a:r>
              <a:rPr lang="fr-FR" sz="1600" dirty="0"/>
              <a:t>Travail sur le milieu social, sur les écoliers, sur l’environnement en général et l’environnement physique (création de jardins de démonstration).</a:t>
            </a:r>
          </a:p>
          <a:p>
            <a:pPr>
              <a:buNone/>
            </a:pPr>
            <a:r>
              <a:rPr lang="fr-FR" sz="1600" dirty="0" smtClean="0"/>
              <a:t>        </a:t>
            </a:r>
            <a:endParaRPr lang="fr-FR" sz="1600" dirty="0" smtClean="0"/>
          </a:p>
          <a:p>
            <a:pPr>
              <a:buNone/>
            </a:pPr>
            <a:r>
              <a:rPr lang="fr-FR" sz="1600" u="sng" dirty="0" smtClean="0"/>
              <a:t>Après </a:t>
            </a:r>
            <a:r>
              <a:rPr lang="fr-FR" sz="1600" u="sng" dirty="0"/>
              <a:t>un audit de la population les souhaits sont :</a:t>
            </a:r>
          </a:p>
          <a:p>
            <a:r>
              <a:rPr lang="fr-FR" sz="1600" dirty="0"/>
              <a:t>Continuer de s’approvisionner à partir de leurs jardins</a:t>
            </a:r>
          </a:p>
          <a:p>
            <a:pPr lvl="1">
              <a:buNone/>
            </a:pPr>
            <a:r>
              <a:rPr lang="fr-FR" sz="1200" dirty="0" smtClean="0"/>
              <a:t>    -</a:t>
            </a:r>
            <a:r>
              <a:rPr lang="fr-FR" sz="1200" dirty="0"/>
              <a:t>comment décontaminer les </a:t>
            </a:r>
            <a:r>
              <a:rPr lang="fr-FR" sz="1200" dirty="0" smtClean="0"/>
              <a:t>volailles</a:t>
            </a:r>
          </a:p>
          <a:p>
            <a:pPr lvl="1">
              <a:buNone/>
            </a:pPr>
            <a:r>
              <a:rPr lang="fr-FR" sz="1200" dirty="0"/>
              <a:t> </a:t>
            </a:r>
            <a:r>
              <a:rPr lang="fr-FR" sz="1200" dirty="0" smtClean="0"/>
              <a:t>   -comment </a:t>
            </a:r>
            <a:r>
              <a:rPr lang="fr-FR" sz="1200" dirty="0"/>
              <a:t>avec la </a:t>
            </a:r>
            <a:r>
              <a:rPr lang="fr-FR" sz="1200" dirty="0" err="1"/>
              <a:t>permaculture</a:t>
            </a:r>
            <a:r>
              <a:rPr lang="fr-FR" sz="1200" dirty="0"/>
              <a:t> cultiver son jardin</a:t>
            </a:r>
          </a:p>
          <a:p>
            <a:r>
              <a:rPr lang="fr-FR" sz="1600" dirty="0"/>
              <a:t>Offre alimentaire saine et accessible</a:t>
            </a:r>
          </a:p>
          <a:p>
            <a:pPr lvl="0">
              <a:buNone/>
            </a:pPr>
            <a:r>
              <a:rPr lang="fr-FR" sz="1600" dirty="0" smtClean="0"/>
              <a:t>        Création </a:t>
            </a:r>
            <a:r>
              <a:rPr lang="fr-FR" sz="1600" dirty="0"/>
              <a:t>d’un réseau de producteur bio</a:t>
            </a:r>
          </a:p>
          <a:p>
            <a:pPr lvl="0"/>
            <a:r>
              <a:rPr lang="fr-FR" sz="1600" dirty="0"/>
              <a:t>Création de banque de semences</a:t>
            </a:r>
          </a:p>
          <a:p>
            <a:r>
              <a:rPr lang="fr-FR" sz="1600" dirty="0"/>
              <a:t>Mise en place de jardins partagés sur 2 communes</a:t>
            </a:r>
          </a:p>
          <a:p>
            <a:pPr>
              <a:buNone/>
            </a:pPr>
            <a:r>
              <a:rPr lang="fr-FR" sz="1600" dirty="0"/>
              <a:t> </a:t>
            </a:r>
          </a:p>
          <a:p>
            <a:r>
              <a:rPr lang="fr-FR" sz="1600" dirty="0"/>
              <a:t>En règle générale JAFA veut être moteur pour le développement durable</a:t>
            </a:r>
          </a:p>
          <a:p>
            <a:endParaRPr lang="fr-FR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332656"/>
            <a:ext cx="9144000" cy="6264696"/>
          </a:xfrm>
        </p:spPr>
        <p:txBody>
          <a:bodyPr>
            <a:normAutofit fontScale="25000" lnSpcReduction="20000"/>
          </a:bodyPr>
          <a:lstStyle/>
          <a:p>
            <a:pPr lvl="0" algn="ctr">
              <a:buNone/>
            </a:pPr>
            <a:r>
              <a:rPr lang="fr-FR" sz="7200" b="1" dirty="0"/>
              <a:t>Point sur les LMR et leur signification pour la protection des populations(ANSES</a:t>
            </a:r>
            <a:r>
              <a:rPr lang="fr-FR" sz="5600" b="1" dirty="0" smtClean="0"/>
              <a:t>)</a:t>
            </a:r>
            <a:r>
              <a:rPr lang="fr-FR" sz="5600" b="1" dirty="0"/>
              <a:t> </a:t>
            </a:r>
          </a:p>
          <a:p>
            <a:pPr algn="ctr">
              <a:buNone/>
            </a:pPr>
            <a:r>
              <a:rPr lang="fr-FR" sz="6400" b="1" dirty="0"/>
              <a:t>François Bourdillon (SPF</a:t>
            </a:r>
            <a:r>
              <a:rPr lang="fr-FR" sz="6400" b="1" dirty="0" smtClean="0"/>
              <a:t>)</a:t>
            </a:r>
          </a:p>
          <a:p>
            <a:endParaRPr lang="fr-FR" sz="5600" dirty="0"/>
          </a:p>
          <a:p>
            <a:r>
              <a:rPr lang="fr-FR" sz="5600" dirty="0"/>
              <a:t>Synthèse récente des travaux de SPF</a:t>
            </a:r>
          </a:p>
          <a:p>
            <a:pPr>
              <a:buNone/>
            </a:pPr>
            <a:endParaRPr lang="fr-FR" sz="6400" dirty="0" smtClean="0"/>
          </a:p>
          <a:p>
            <a:pPr>
              <a:buNone/>
            </a:pPr>
            <a:r>
              <a:rPr lang="fr-FR" sz="6400" u="sng" dirty="0" smtClean="0"/>
              <a:t>Exposition </a:t>
            </a:r>
            <a:r>
              <a:rPr lang="fr-FR" sz="6400" u="sng" dirty="0"/>
              <a:t>à la </a:t>
            </a:r>
            <a:r>
              <a:rPr lang="fr-FR" sz="6400" u="sng" dirty="0" err="1"/>
              <a:t>chlordécone</a:t>
            </a:r>
            <a:r>
              <a:rPr lang="fr-FR" sz="6400" u="sng" dirty="0"/>
              <a:t> : Etude </a:t>
            </a:r>
            <a:r>
              <a:rPr lang="fr-FR" sz="6400" u="sng" dirty="0" err="1"/>
              <a:t>Kannari</a:t>
            </a:r>
            <a:endParaRPr lang="fr-FR" sz="6400" u="sng" dirty="0"/>
          </a:p>
          <a:p>
            <a:r>
              <a:rPr lang="fr-FR" sz="5600" dirty="0"/>
              <a:t>Résultat essentiel 90% de la population </a:t>
            </a:r>
            <a:r>
              <a:rPr lang="fr-FR" sz="5600" dirty="0" smtClean="0"/>
              <a:t>ont </a:t>
            </a:r>
            <a:r>
              <a:rPr lang="fr-FR" sz="5600" dirty="0"/>
              <a:t>été en contact avec la CLD, mais c’est en </a:t>
            </a:r>
            <a:r>
              <a:rPr lang="fr-FR" sz="5600" dirty="0" smtClean="0"/>
              <a:t>diminution</a:t>
            </a:r>
          </a:p>
          <a:p>
            <a:r>
              <a:rPr lang="fr-FR" sz="5600" dirty="0" smtClean="0"/>
              <a:t> </a:t>
            </a:r>
            <a:r>
              <a:rPr lang="fr-FR" sz="5600" dirty="0"/>
              <a:t>5% on des taux </a:t>
            </a:r>
            <a:r>
              <a:rPr lang="fr-FR" sz="5600" dirty="0" smtClean="0"/>
              <a:t> 10 fois supérieurs au taux </a:t>
            </a:r>
            <a:r>
              <a:rPr lang="fr-FR" sz="5600" dirty="0"/>
              <a:t>moyen (pécheurs, </a:t>
            </a:r>
            <a:r>
              <a:rPr lang="fr-FR" sz="5600" dirty="0" smtClean="0"/>
              <a:t>résidants en </a:t>
            </a:r>
            <a:r>
              <a:rPr lang="fr-FR" sz="5600" dirty="0"/>
              <a:t>zone contaminées, </a:t>
            </a:r>
            <a:r>
              <a:rPr lang="fr-FR" sz="5600" dirty="0" smtClean="0"/>
              <a:t>les auto producteurs</a:t>
            </a:r>
            <a:r>
              <a:rPr lang="fr-FR" sz="5600" dirty="0" smtClean="0"/>
              <a:t>, </a:t>
            </a:r>
            <a:r>
              <a:rPr lang="fr-FR" sz="5600" dirty="0" smtClean="0"/>
              <a:t>les consommateurs de poissons, crustacés, ceux qui s’approvisionnent via des circuit non contrôlés)</a:t>
            </a:r>
            <a:endParaRPr lang="fr-FR" sz="5600" dirty="0"/>
          </a:p>
          <a:p>
            <a:pPr>
              <a:buNone/>
            </a:pPr>
            <a:r>
              <a:rPr lang="fr-FR" sz="5600" u="sng" dirty="0"/>
              <a:t>Etude sur les travailleurs agricoles de la banane</a:t>
            </a:r>
          </a:p>
          <a:p>
            <a:r>
              <a:rPr lang="fr-FR" sz="5600" dirty="0"/>
              <a:t>300 tonnes utilisées </a:t>
            </a:r>
            <a:r>
              <a:rPr lang="fr-FR" sz="5600" dirty="0" smtClean="0"/>
              <a:t>en 20 ans soit 3kg/hectare/an. 80</a:t>
            </a:r>
            <a:r>
              <a:rPr lang="fr-FR" sz="5600" dirty="0"/>
              <a:t>% des travailleurs exposés </a:t>
            </a:r>
            <a:r>
              <a:rPr lang="fr-FR" sz="5600" dirty="0" smtClean="0"/>
              <a:t>en 20 ans (10</a:t>
            </a:r>
            <a:r>
              <a:rPr lang="fr-FR" sz="5600" dirty="0"/>
              <a:t> 000 personnes aux Antilles)</a:t>
            </a:r>
          </a:p>
          <a:p>
            <a:r>
              <a:rPr lang="fr-FR" sz="5600" dirty="0" smtClean="0"/>
              <a:t>La mortalité des travailleurs de la banane </a:t>
            </a:r>
            <a:r>
              <a:rPr lang="fr-FR" sz="5600" dirty="0" smtClean="0"/>
              <a:t>est équivalente à la population générale</a:t>
            </a:r>
            <a:endParaRPr lang="fr-FR" sz="5600" dirty="0"/>
          </a:p>
          <a:p>
            <a:pPr>
              <a:buNone/>
            </a:pPr>
            <a:r>
              <a:rPr lang="fr-FR" sz="5600" u="sng" dirty="0"/>
              <a:t>Etude du cancer de la </a:t>
            </a:r>
            <a:r>
              <a:rPr lang="fr-FR" sz="5600" u="sng" dirty="0" smtClean="0"/>
              <a:t>prostate</a:t>
            </a:r>
            <a:endParaRPr lang="fr-FR" sz="5600" u="sng" dirty="0"/>
          </a:p>
          <a:p>
            <a:r>
              <a:rPr lang="fr-FR" sz="5600" dirty="0"/>
              <a:t>Incidence du cancer plus importante dans les </a:t>
            </a:r>
            <a:r>
              <a:rPr lang="fr-FR" sz="5600" dirty="0" smtClean="0"/>
              <a:t>Antilles : 160/100 000 habitants en Guadeloupe (versus 98/100000 en France) – Taux identiques au sein des populations noires américai</a:t>
            </a:r>
            <a:r>
              <a:rPr lang="fr-FR" sz="5600" dirty="0" smtClean="0"/>
              <a:t>nes</a:t>
            </a:r>
            <a:endParaRPr lang="fr-FR" sz="5600" dirty="0" smtClean="0"/>
          </a:p>
          <a:p>
            <a:pPr>
              <a:buNone/>
            </a:pPr>
            <a:r>
              <a:rPr lang="fr-FR" sz="5600" u="sng" dirty="0" smtClean="0"/>
              <a:t>Propositions :</a:t>
            </a:r>
            <a:endParaRPr lang="fr-FR" sz="5600" u="sng" dirty="0"/>
          </a:p>
          <a:p>
            <a:r>
              <a:rPr lang="fr-FR" sz="5600" dirty="0"/>
              <a:t>Il faut vivre </a:t>
            </a:r>
            <a:r>
              <a:rPr lang="fr-FR" sz="5600" dirty="0" smtClean="0"/>
              <a:t>avec la CLD</a:t>
            </a:r>
            <a:endParaRPr lang="fr-FR" sz="5600" dirty="0"/>
          </a:p>
          <a:p>
            <a:r>
              <a:rPr lang="fr-FR" sz="5600" dirty="0"/>
              <a:t>Développer une stratégie </a:t>
            </a:r>
            <a:r>
              <a:rPr lang="fr-FR" sz="5600" dirty="0" smtClean="0"/>
              <a:t>de </a:t>
            </a:r>
            <a:r>
              <a:rPr lang="fr-FR" sz="5600" dirty="0" smtClean="0"/>
              <a:t>réduction des risques</a:t>
            </a:r>
          </a:p>
          <a:p>
            <a:r>
              <a:rPr lang="fr-FR" sz="5600" dirty="0" smtClean="0"/>
              <a:t>Évaluer et hiérarchiser</a:t>
            </a:r>
            <a:endParaRPr lang="fr-FR" sz="5600" dirty="0"/>
          </a:p>
          <a:p>
            <a:r>
              <a:rPr lang="fr-FR" sz="5600" dirty="0"/>
              <a:t>Cibler les populations </a:t>
            </a:r>
            <a:r>
              <a:rPr lang="fr-FR" sz="5600" dirty="0" smtClean="0"/>
              <a:t>: Femmes enceintes et jeunes enfants, travailleurs de la banane, les pêcheurs</a:t>
            </a:r>
            <a:endParaRPr lang="fr-FR" sz="5600" dirty="0"/>
          </a:p>
          <a:p>
            <a:r>
              <a:rPr lang="fr-FR" sz="5600" dirty="0" smtClean="0"/>
              <a:t>Mieux </a:t>
            </a:r>
            <a:r>
              <a:rPr lang="fr-FR" sz="5600" dirty="0"/>
              <a:t>faire connaître les </a:t>
            </a:r>
            <a:r>
              <a:rPr lang="fr-FR" sz="5600" dirty="0" smtClean="0"/>
              <a:t>recommandations de l’ANSES (communiquer +++)</a:t>
            </a:r>
            <a:endParaRPr lang="fr-FR" sz="5600" dirty="0"/>
          </a:p>
          <a:p>
            <a:r>
              <a:rPr lang="fr-FR" sz="5600" dirty="0" smtClean="0"/>
              <a:t>Etendre la stratégie des jardins familiaux à la Guadeloupe entière, </a:t>
            </a:r>
            <a:r>
              <a:rPr lang="fr-FR" sz="5600" dirty="0" err="1" smtClean="0"/>
              <a:t>monitorer</a:t>
            </a:r>
            <a:r>
              <a:rPr lang="fr-FR" sz="5600" dirty="0" smtClean="0"/>
              <a:t> ce qu’on fait</a:t>
            </a:r>
          </a:p>
          <a:p>
            <a:r>
              <a:rPr lang="fr-FR" sz="5600" dirty="0" smtClean="0"/>
              <a:t>Poursuivre les </a:t>
            </a:r>
            <a:r>
              <a:rPr lang="fr-FR" sz="5600" dirty="0" smtClean="0"/>
              <a:t>études (</a:t>
            </a:r>
            <a:r>
              <a:rPr lang="fr-FR" sz="5600" dirty="0" err="1" smtClean="0"/>
              <a:t>Kannari</a:t>
            </a:r>
            <a:r>
              <a:rPr lang="fr-FR" sz="5600" dirty="0" smtClean="0"/>
              <a:t>) pour </a:t>
            </a:r>
            <a:r>
              <a:rPr lang="fr-FR" sz="5600" dirty="0" smtClean="0"/>
              <a:t>mesurer l’impact des programmes de prévention </a:t>
            </a:r>
            <a:r>
              <a:rPr lang="fr-FR" sz="5600" dirty="0" smtClean="0"/>
              <a:t> et s’assurer de la baisse du taux mesure </a:t>
            </a:r>
            <a:r>
              <a:rPr lang="fr-FR" sz="5600" dirty="0" smtClean="0"/>
              <a:t>programme</a:t>
            </a:r>
            <a:endParaRPr lang="fr-FR" sz="5600" dirty="0"/>
          </a:p>
          <a:p>
            <a:pPr>
              <a:buNone/>
            </a:pPr>
            <a:r>
              <a:rPr lang="fr-FR" sz="5600" dirty="0"/>
              <a:t>  </a:t>
            </a:r>
          </a:p>
          <a:p>
            <a:r>
              <a:rPr lang="fr-FR" sz="5600" dirty="0"/>
              <a:t>Surveillance épidémiologique du cancer de la prostate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27984" cy="2419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11560" y="2276872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 smtClean="0"/>
              <a:t>Contributions des PS à la réduction des expositions ?</a:t>
            </a:r>
            <a:endParaRPr lang="fr-FR" sz="24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07504" y="2945850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Monsieur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Verdol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licitations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 programme JAFA, quelle politique publique induite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après la sortie du rapport de l’ANSES</a:t>
            </a:r>
            <a:r>
              <a:rPr lang="fr-FR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 </a:t>
            </a:r>
            <a:r>
              <a:rPr lang="fr-FR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silence des autorit</a:t>
            </a:r>
            <a:r>
              <a:rPr lang="fr-FR" sz="1600" b="1" dirty="0" smtClean="0"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</a:t>
            </a:r>
            <a:r>
              <a:rPr lang="fr-FR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a compris qu’il ne fallait pas manger local.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Quelle repr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sentation de la pr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fecture au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colloque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?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Qui assure la coordination des actions CLD Martinique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Guadeloupe. </a:t>
            </a:r>
            <a:r>
              <a:rPr lang="fr-FR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PS se sont peu exprimés en Martinique</a:t>
            </a: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07504" y="4155903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faut faire passer des messages pour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duquer la population (exemple des jardins JAFA) culture et alimentation. Il faut privil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gier le mode alimentaire Cr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ole sans forc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ment passer par les produits import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Utiliser</a:t>
            </a:r>
            <a:r>
              <a:rPr kumimoji="0" lang="fr-FR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les savoirs faire locaux.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programme JAFA verra ses moyens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augmentés.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information scientifique doit être diffus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et vulgaris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e, et se fera via 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ARS et SPF afin 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viter la circulation de faux messages.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(PNNS - 15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messages brefs et clairs vont êtres diffus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805264"/>
            <a:ext cx="8892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r>
              <a:rPr lang="fr-FR" dirty="0" smtClean="0"/>
              <a:t>La </a:t>
            </a:r>
            <a:r>
              <a:rPr lang="fr-FR" dirty="0"/>
              <a:t>communication doit passer à un niveau supérieur, notamment auprès des médecins généralistes et des professionnels de santé à l’interface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5220072" y="1196752"/>
            <a:ext cx="29125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DISCUSSIONS </a:t>
            </a:r>
            <a:r>
              <a:rPr lang="fr-FR" b="1" dirty="0" smtClean="0">
                <a:solidFill>
                  <a:srgbClr val="FF0000"/>
                </a:solidFill>
              </a:rPr>
              <a:t>AVEC LA SALLE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0005"/>
            <a:ext cx="4283968" cy="2340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2399474"/>
            <a:ext cx="91440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m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decin g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raliste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une information simple, concise, pertinente doit être faite aupr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eux car ils 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ont pas le temps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aller la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chercher,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mais ils sont prêts à la relayer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Oui, mais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il faut aussi faire l’effort d’aller chercher l’information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livret est disponible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Martinique qui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pond aux diverses questions sur la 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chlord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cone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professionnels de sant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sont-ils interrog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sur les probl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 de la 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chlord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fr-FR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travailleurs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agricoles (et pas seulement de la banane)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sont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impact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par plusieurs pesticides, donc les gens sont plus facilement malades.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Guadeloupe devient un d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partement ou les gens vivent de plus en plus vieux et en bonne sant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esp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rance de vie ne fait que progresser.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programme JAFA est trop centr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sur basse terre.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programme JAFA a fait l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objet de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chroniques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audio, et les analyses de sol se font partout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88640"/>
            <a:ext cx="91440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63% des familles qui consultent 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PMI n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ont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pas de SS. Leurs pr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occupations est loin de leur contamination, comment les sensibiliser.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rôle social du jardin cr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ole peu avoir une influence sur le bien social.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Les in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galit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sociales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rapport hibiscus sur 150 femmes 1</a:t>
            </a:r>
            <a:r>
              <a:rPr kumimoji="0" lang="fr-FR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 du niveau de contamination le sous groupe le plus touch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tait des femmes de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PaP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Abymes, baie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Mahault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Origine ha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ï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tienne, habitude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conomiques et traditionnelles, utilisation des circuits courts. Les sciences humaines et sociales sont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prendre en compte.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faut avoir des strat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gies adapt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 (circuit PMI..) 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cessite du partenariat.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2564904"/>
            <a:ext cx="9144000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Marie-Galante a-t-elle fait 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objet d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suivi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d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marche d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information doit-elle globale ou 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cibl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ée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 hi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rarchis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e?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y a des actions individuelles et collectives, 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autoformation est n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cessaire pour transmettre 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information. Même si 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difficile.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faut orienter la population vers des zones saines, mise en place de circuits surs. Comment savoir si ce que l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ach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te est sur.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Message JAFA il faut acheter aux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producteurs locaux déclarés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Les principaux producteurs sont les agriculteurs et donnent des produits sains 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par des plans de contrôle et de surveillance. (bovins 6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nc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sur 900, l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gumes) travail 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faire sur les produits de la pêche. 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tra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ç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abilit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 fait par travail avec les professionnels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9513" y="5578790"/>
            <a:ext cx="8784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groupes de producteurs (agriculteurs et pêcheurs) sont en train de travailler pour donner une alimentation saine.</a:t>
            </a:r>
            <a:endParaRPr kumimoji="0" lang="fr-FR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 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bats citoyens sont organis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pour r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pondre aux questions de la population. (1/12/18 </a:t>
            </a:r>
            <a:r>
              <a:rPr kumimoji="0" lang="fr-FR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Destreland</a:t>
            </a:r>
            <a:r>
              <a:rPr kumimoji="0" lang="fr-FR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9385"/>
            <a:ext cx="9036496" cy="6878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orientation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agronomique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doit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être repens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avec une orientation bio, on 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pas une suret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la qualit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des produits sur les march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esprit public est contamin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 des fausses informations, le travail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information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rale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doit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être fait pour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viter la psychose collective et</a:t>
            </a:r>
            <a:r>
              <a:rPr kumimoji="0" lang="fr-FR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éviter des luttes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 race et de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classe.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Même si 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tudes sont suffisantes il faut continuer 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tudes pour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tablir des liens de cause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effet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faut faire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autres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tudes pour trouver ce qui 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 pas trouv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 les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tudes actuelles.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1600" b="1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Prise en charge et suivi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probl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 du dosage individuel se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doit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être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clarifi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lang="fr-FR" sz="16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Selon Luc MULTIGNER : La CLD est une substance et non une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constante biologique,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 ne devrait pas la retrouver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dans le sang</a:t>
            </a:r>
            <a:r>
              <a:rPr lang="fr-F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Ensuite se pose la question, A partir de quel seuil se situe le risque</a:t>
            </a:r>
            <a:r>
              <a:rPr lang="fr-FR" sz="1600" dirty="0" smtClean="0">
                <a:ea typeface="Times New Roman" pitchFamily="18" charset="0"/>
                <a:cs typeface="Times New Roman" pitchFamily="18" charset="0"/>
              </a:rPr>
              <a:t> </a:t>
            </a:r>
            <a:r>
              <a:rPr lang="fr-F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r>
              <a:rPr lang="fr-F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La mesure a un intérêt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population générale à visée de </a:t>
            </a:r>
            <a:r>
              <a:rPr lang="fr-F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prévention collective et 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pour situer l’évolution temporelle du taux. C’est autre chose en individuel car ce « marqueur CLD » a une faible sensibilité et une faible spécificité. Ce serait une </a:t>
            </a:r>
            <a:r>
              <a:rPr lang="fr-F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rreur de mesurer la CLD comme outil diagnostic.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Est-il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utile de doser le CLD qui est une substance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persistante dans les sols</a:t>
            </a:r>
            <a:r>
              <a:rPr kumimoji="0" lang="fr-FR" sz="16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qui peut varier du jour au </a:t>
            </a:r>
            <a:r>
              <a:rPr lang="fr-FR" sz="16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lendemain ?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Cette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question doit être 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discut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 :</a:t>
            </a:r>
            <a:endParaRPr kumimoji="0" lang="fr-FR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Selon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SPF , oui le dosage est utile aux populations permettant d’identifier celles qui ont un taux élevé/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mais quand on est clinicien, on a besoin de répondre à des questions, or il n’y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 pas de valeur critique d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gnation.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Actuellement seuls 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5% de la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population ont un niveau d’imprégnation important. Suis-je dans les 5% ? Quelles recommandations appliquer ? Il peut y</a:t>
            </a:r>
            <a:r>
              <a:rPr kumimoji="0" lang="fr-FR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avoir un intérêt pédagogique de disposer de ce dosage dans un cadre bien précis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Il y a lieu d’avoir aux Antilles une offre de dosage.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Il faut suivre l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impr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gnation des personnes, mais les dosages sont on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reux et se font loin d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ici. Un laboratoire Antillais peut-il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être 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mis en place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dosage est essentiel et tr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 norm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le dosage du CLD 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cessite un appareillage couteux. Une 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tude de faisabilit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doit être men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Depuis 2004 on ne sait pas si la CLD est canc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rig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ne. Que va-t-on dire aux Guadeloup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é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 sur le risque du cancer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14 ans apr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è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625</Words>
  <Application>Microsoft Office PowerPoint</Application>
  <PresentationFormat>Affichage à l'écran (4:3)</PresentationFormat>
  <Paragraphs>116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En synthèse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droux</dc:creator>
  <cp:lastModifiedBy>fbradamantis</cp:lastModifiedBy>
  <cp:revision>39</cp:revision>
  <dcterms:created xsi:type="dcterms:W3CDTF">2018-10-18T19:59:22Z</dcterms:created>
  <dcterms:modified xsi:type="dcterms:W3CDTF">2018-10-20T15:53:33Z</dcterms:modified>
</cp:coreProperties>
</file>