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31" r:id="rId5"/>
    <p:sldId id="2460" r:id="rId6"/>
    <p:sldId id="2461" r:id="rId7"/>
    <p:sldId id="2462" r:id="rId8"/>
    <p:sldId id="2464" r:id="rId9"/>
    <p:sldId id="2463" r:id="rId10"/>
    <p:sldId id="2465" r:id="rId11"/>
    <p:sldId id="2467" r:id="rId12"/>
    <p:sldId id="2468" r:id="rId13"/>
    <p:sldId id="2469" r:id="rId14"/>
    <p:sldId id="2470" r:id="rId15"/>
    <p:sldId id="2471" r:id="rId16"/>
    <p:sldId id="2458" r:id="rId17"/>
    <p:sldId id="2434" r:id="rId18"/>
  </p:sldIdLst>
  <p:sldSz cx="12192000" cy="6858000"/>
  <p:notesSz cx="6805613" cy="99393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5" autoAdjust="0"/>
  </p:normalViewPr>
  <p:slideViewPr>
    <p:cSldViewPr snapToGrid="0" showGuides="1">
      <p:cViewPr varScale="1">
        <p:scale>
          <a:sx n="81" d="100"/>
          <a:sy n="81" d="100"/>
        </p:scale>
        <p:origin x="754" y="67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790AE-693E-409F-9192-E78E1FB18F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1366AC-8447-4E2C-9E34-AB8436F3E420}">
      <dgm:prSet phldrT="[Texte]"/>
      <dgm:spPr/>
      <dgm:t>
        <a:bodyPr/>
        <a:lstStyle/>
        <a:p>
          <a:r>
            <a:rPr lang="fr-FR" strike="noStrike" dirty="0">
              <a:solidFill>
                <a:schemeClr val="bg1"/>
              </a:solidFill>
            </a:rPr>
            <a:t>Inclusion du</a:t>
          </a:r>
          <a:r>
            <a:rPr lang="fr-FR" dirty="0">
              <a:solidFill>
                <a:schemeClr val="bg1"/>
              </a:solidFill>
            </a:rPr>
            <a:t> patient par le médecin</a:t>
          </a:r>
        </a:p>
      </dgm:t>
    </dgm:pt>
    <dgm:pt modelId="{052EF989-EAFB-49D3-8AE5-69007D10E501}" type="parTrans" cxnId="{D14452F0-ABF7-4F62-822B-26B442940DDF}">
      <dgm:prSet/>
      <dgm:spPr/>
      <dgm:t>
        <a:bodyPr/>
        <a:lstStyle/>
        <a:p>
          <a:endParaRPr lang="fr-FR"/>
        </a:p>
      </dgm:t>
    </dgm:pt>
    <dgm:pt modelId="{4ED1FF34-9839-4701-A78A-30D8EB758658}" type="sibTrans" cxnId="{D14452F0-ABF7-4F62-822B-26B442940DDF}">
      <dgm:prSet/>
      <dgm:spPr/>
      <dgm:t>
        <a:bodyPr/>
        <a:lstStyle/>
        <a:p>
          <a:endParaRPr lang="fr-FR"/>
        </a:p>
      </dgm:t>
    </dgm:pt>
    <dgm:pt modelId="{13424328-9E96-425F-BB41-487B67D5C8E2}">
      <dgm:prSet phldrT="[Texte]"/>
      <dgm:spPr/>
      <dgm:t>
        <a:bodyPr/>
        <a:lstStyle/>
        <a:p>
          <a:r>
            <a:rPr lang="fr-FR" dirty="0"/>
            <a:t>Suivi du patient par questionnaires et le centre de télésurveillance</a:t>
          </a:r>
          <a:endParaRPr lang="fr-FR" strike="sngStrike" dirty="0"/>
        </a:p>
      </dgm:t>
    </dgm:pt>
    <dgm:pt modelId="{6FC5E74F-592A-4DB1-9DF5-7172D9030F6D}" type="parTrans" cxnId="{7D0B07CF-8B9A-4E5C-AD9E-E0B746491BF7}">
      <dgm:prSet/>
      <dgm:spPr/>
      <dgm:t>
        <a:bodyPr/>
        <a:lstStyle/>
        <a:p>
          <a:endParaRPr lang="fr-FR"/>
        </a:p>
      </dgm:t>
    </dgm:pt>
    <dgm:pt modelId="{D6A7944A-ED41-44D3-A0C7-E22C7EA2B70F}" type="sibTrans" cxnId="{7D0B07CF-8B9A-4E5C-AD9E-E0B746491BF7}">
      <dgm:prSet/>
      <dgm:spPr/>
      <dgm:t>
        <a:bodyPr/>
        <a:lstStyle/>
        <a:p>
          <a:endParaRPr lang="fr-FR"/>
        </a:p>
      </dgm:t>
    </dgm:pt>
    <dgm:pt modelId="{6EEB1FAB-16AF-43F1-ABE0-633F892E7C2B}">
      <dgm:prSet phldrT="[Texte]"/>
      <dgm:spPr/>
      <dgm:t>
        <a:bodyPr/>
        <a:lstStyle/>
        <a:p>
          <a:r>
            <a:rPr lang="fr-FR" dirty="0"/>
            <a:t>Désinscription du patient de l’appli</a:t>
          </a:r>
        </a:p>
      </dgm:t>
    </dgm:pt>
    <dgm:pt modelId="{DE355A9D-1BF8-48BA-88D1-208F0455C2F0}" type="parTrans" cxnId="{4E65C92C-0A5E-442C-AC48-79E10B9EB07D}">
      <dgm:prSet/>
      <dgm:spPr/>
      <dgm:t>
        <a:bodyPr/>
        <a:lstStyle/>
        <a:p>
          <a:endParaRPr lang="fr-FR"/>
        </a:p>
      </dgm:t>
    </dgm:pt>
    <dgm:pt modelId="{22212AEF-5265-4EBE-A001-E2B61E860B01}" type="sibTrans" cxnId="{4E65C92C-0A5E-442C-AC48-79E10B9EB07D}">
      <dgm:prSet/>
      <dgm:spPr/>
      <dgm:t>
        <a:bodyPr/>
        <a:lstStyle/>
        <a:p>
          <a:endParaRPr lang="fr-FR"/>
        </a:p>
      </dgm:t>
    </dgm:pt>
    <dgm:pt modelId="{43827979-7349-41CE-84D7-52FC870A235C}" type="pres">
      <dgm:prSet presAssocID="{230790AE-693E-409F-9192-E78E1FB18FAB}" presName="Name0" presStyleCnt="0">
        <dgm:presLayoutVars>
          <dgm:dir/>
          <dgm:resizeHandles val="exact"/>
        </dgm:presLayoutVars>
      </dgm:prSet>
      <dgm:spPr/>
    </dgm:pt>
    <dgm:pt modelId="{87CB5F41-CD92-4E33-8ED2-B7C8A27733D5}" type="pres">
      <dgm:prSet presAssocID="{AB1366AC-8447-4E2C-9E34-AB8436F3E420}" presName="node" presStyleLbl="node1" presStyleIdx="0" presStyleCnt="3">
        <dgm:presLayoutVars>
          <dgm:bulletEnabled val="1"/>
        </dgm:presLayoutVars>
      </dgm:prSet>
      <dgm:spPr/>
    </dgm:pt>
    <dgm:pt modelId="{BC256037-980C-4151-A158-68136974B3AF}" type="pres">
      <dgm:prSet presAssocID="{4ED1FF34-9839-4701-A78A-30D8EB758658}" presName="sibTrans" presStyleLbl="sibTrans2D1" presStyleIdx="0" presStyleCnt="2"/>
      <dgm:spPr/>
    </dgm:pt>
    <dgm:pt modelId="{BD6BD6BA-4806-45E1-A12A-E9CBB9BCAF62}" type="pres">
      <dgm:prSet presAssocID="{4ED1FF34-9839-4701-A78A-30D8EB758658}" presName="connectorText" presStyleLbl="sibTrans2D1" presStyleIdx="0" presStyleCnt="2"/>
      <dgm:spPr/>
    </dgm:pt>
    <dgm:pt modelId="{E0A4619F-99B7-401D-89FC-F2368E8DDEC4}" type="pres">
      <dgm:prSet presAssocID="{13424328-9E96-425F-BB41-487B67D5C8E2}" presName="node" presStyleLbl="node1" presStyleIdx="1" presStyleCnt="3" custLinFactNeighborY="-659">
        <dgm:presLayoutVars>
          <dgm:bulletEnabled val="1"/>
        </dgm:presLayoutVars>
      </dgm:prSet>
      <dgm:spPr/>
    </dgm:pt>
    <dgm:pt modelId="{B3FB45EA-DCB1-4D1C-A091-8D179A0ED4E8}" type="pres">
      <dgm:prSet presAssocID="{D6A7944A-ED41-44D3-A0C7-E22C7EA2B70F}" presName="sibTrans" presStyleLbl="sibTrans2D1" presStyleIdx="1" presStyleCnt="2"/>
      <dgm:spPr/>
    </dgm:pt>
    <dgm:pt modelId="{B293E6D9-67E5-408E-884C-D7B4D3F24339}" type="pres">
      <dgm:prSet presAssocID="{D6A7944A-ED41-44D3-A0C7-E22C7EA2B70F}" presName="connectorText" presStyleLbl="sibTrans2D1" presStyleIdx="1" presStyleCnt="2"/>
      <dgm:spPr/>
    </dgm:pt>
    <dgm:pt modelId="{531564E1-E701-4E10-BE62-FD7A2BC31F2C}" type="pres">
      <dgm:prSet presAssocID="{6EEB1FAB-16AF-43F1-ABE0-633F892E7C2B}" presName="node" presStyleLbl="node1" presStyleIdx="2" presStyleCnt="3">
        <dgm:presLayoutVars>
          <dgm:bulletEnabled val="1"/>
        </dgm:presLayoutVars>
      </dgm:prSet>
      <dgm:spPr/>
    </dgm:pt>
  </dgm:ptLst>
  <dgm:cxnLst>
    <dgm:cxn modelId="{2FA6D11A-F337-40F0-95A5-A1BA97962806}" type="presOf" srcId="{230790AE-693E-409F-9192-E78E1FB18FAB}" destId="{43827979-7349-41CE-84D7-52FC870A235C}" srcOrd="0" destOrd="0" presId="urn:microsoft.com/office/officeart/2005/8/layout/process1"/>
    <dgm:cxn modelId="{4E65C92C-0A5E-442C-AC48-79E10B9EB07D}" srcId="{230790AE-693E-409F-9192-E78E1FB18FAB}" destId="{6EEB1FAB-16AF-43F1-ABE0-633F892E7C2B}" srcOrd="2" destOrd="0" parTransId="{DE355A9D-1BF8-48BA-88D1-208F0455C2F0}" sibTransId="{22212AEF-5265-4EBE-A001-E2B61E860B01}"/>
    <dgm:cxn modelId="{A4EDB92D-A661-4177-92DF-F6C252432FD6}" type="presOf" srcId="{D6A7944A-ED41-44D3-A0C7-E22C7EA2B70F}" destId="{B3FB45EA-DCB1-4D1C-A091-8D179A0ED4E8}" srcOrd="0" destOrd="0" presId="urn:microsoft.com/office/officeart/2005/8/layout/process1"/>
    <dgm:cxn modelId="{DEE0B43E-AD04-4BD2-A0B8-FAB7813B8118}" type="presOf" srcId="{4ED1FF34-9839-4701-A78A-30D8EB758658}" destId="{BD6BD6BA-4806-45E1-A12A-E9CBB9BCAF62}" srcOrd="1" destOrd="0" presId="urn:microsoft.com/office/officeart/2005/8/layout/process1"/>
    <dgm:cxn modelId="{CE1FE43E-CC2C-44EC-A8A0-BEF3125D239A}" type="presOf" srcId="{D6A7944A-ED41-44D3-A0C7-E22C7EA2B70F}" destId="{B293E6D9-67E5-408E-884C-D7B4D3F24339}" srcOrd="1" destOrd="0" presId="urn:microsoft.com/office/officeart/2005/8/layout/process1"/>
    <dgm:cxn modelId="{F3CB0163-A106-4A15-A066-C72C3C5FB8A6}" type="presOf" srcId="{13424328-9E96-425F-BB41-487B67D5C8E2}" destId="{E0A4619F-99B7-401D-89FC-F2368E8DDEC4}" srcOrd="0" destOrd="0" presId="urn:microsoft.com/office/officeart/2005/8/layout/process1"/>
    <dgm:cxn modelId="{5467C44D-3718-4F06-AC32-5C23B52E54A1}" type="presOf" srcId="{6EEB1FAB-16AF-43F1-ABE0-633F892E7C2B}" destId="{531564E1-E701-4E10-BE62-FD7A2BC31F2C}" srcOrd="0" destOrd="0" presId="urn:microsoft.com/office/officeart/2005/8/layout/process1"/>
    <dgm:cxn modelId="{7D0B07CF-8B9A-4E5C-AD9E-E0B746491BF7}" srcId="{230790AE-693E-409F-9192-E78E1FB18FAB}" destId="{13424328-9E96-425F-BB41-487B67D5C8E2}" srcOrd="1" destOrd="0" parTransId="{6FC5E74F-592A-4DB1-9DF5-7172D9030F6D}" sibTransId="{D6A7944A-ED41-44D3-A0C7-E22C7EA2B70F}"/>
    <dgm:cxn modelId="{DFED6FD0-ABCF-4655-8324-BCFD2DBC73DC}" type="presOf" srcId="{4ED1FF34-9839-4701-A78A-30D8EB758658}" destId="{BC256037-980C-4151-A158-68136974B3AF}" srcOrd="0" destOrd="0" presId="urn:microsoft.com/office/officeart/2005/8/layout/process1"/>
    <dgm:cxn modelId="{4DD83ADF-35FC-4BF7-B63E-6020956FA542}" type="presOf" srcId="{AB1366AC-8447-4E2C-9E34-AB8436F3E420}" destId="{87CB5F41-CD92-4E33-8ED2-B7C8A27733D5}" srcOrd="0" destOrd="0" presId="urn:microsoft.com/office/officeart/2005/8/layout/process1"/>
    <dgm:cxn modelId="{D14452F0-ABF7-4F62-822B-26B442940DDF}" srcId="{230790AE-693E-409F-9192-E78E1FB18FAB}" destId="{AB1366AC-8447-4E2C-9E34-AB8436F3E420}" srcOrd="0" destOrd="0" parTransId="{052EF989-EAFB-49D3-8AE5-69007D10E501}" sibTransId="{4ED1FF34-9839-4701-A78A-30D8EB758658}"/>
    <dgm:cxn modelId="{7BAD9B92-1053-4573-B3B6-6F95ED040231}" type="presParOf" srcId="{43827979-7349-41CE-84D7-52FC870A235C}" destId="{87CB5F41-CD92-4E33-8ED2-B7C8A27733D5}" srcOrd="0" destOrd="0" presId="urn:microsoft.com/office/officeart/2005/8/layout/process1"/>
    <dgm:cxn modelId="{F4D02735-0841-4196-8385-19B3B238617F}" type="presParOf" srcId="{43827979-7349-41CE-84D7-52FC870A235C}" destId="{BC256037-980C-4151-A158-68136974B3AF}" srcOrd="1" destOrd="0" presId="urn:microsoft.com/office/officeart/2005/8/layout/process1"/>
    <dgm:cxn modelId="{12139C92-CB14-44EC-A838-4AC356A70D86}" type="presParOf" srcId="{BC256037-980C-4151-A158-68136974B3AF}" destId="{BD6BD6BA-4806-45E1-A12A-E9CBB9BCAF62}" srcOrd="0" destOrd="0" presId="urn:microsoft.com/office/officeart/2005/8/layout/process1"/>
    <dgm:cxn modelId="{799DA5D9-67AF-4D7C-94DE-67B6A2BABC1E}" type="presParOf" srcId="{43827979-7349-41CE-84D7-52FC870A235C}" destId="{E0A4619F-99B7-401D-89FC-F2368E8DDEC4}" srcOrd="2" destOrd="0" presId="urn:microsoft.com/office/officeart/2005/8/layout/process1"/>
    <dgm:cxn modelId="{BF527850-EFD3-4263-85EB-B481FE1F21B8}" type="presParOf" srcId="{43827979-7349-41CE-84D7-52FC870A235C}" destId="{B3FB45EA-DCB1-4D1C-A091-8D179A0ED4E8}" srcOrd="3" destOrd="0" presId="urn:microsoft.com/office/officeart/2005/8/layout/process1"/>
    <dgm:cxn modelId="{CE14F62B-4529-4B31-88D2-EC2E7F4A959D}" type="presParOf" srcId="{B3FB45EA-DCB1-4D1C-A091-8D179A0ED4E8}" destId="{B293E6D9-67E5-408E-884C-D7B4D3F24339}" srcOrd="0" destOrd="0" presId="urn:microsoft.com/office/officeart/2005/8/layout/process1"/>
    <dgm:cxn modelId="{F781F168-FE9B-4D00-ACD4-788D1D747D23}" type="presParOf" srcId="{43827979-7349-41CE-84D7-52FC870A235C}" destId="{531564E1-E701-4E10-BE62-FD7A2BC31F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B5F41-CD92-4E33-8ED2-B7C8A27733D5}">
      <dsp:nvSpPr>
        <dsp:cNvPr id="0" name=""/>
        <dsp:cNvSpPr/>
      </dsp:nvSpPr>
      <dsp:spPr>
        <a:xfrm>
          <a:off x="9288" y="0"/>
          <a:ext cx="2776278" cy="1243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strike="noStrike" kern="1200" dirty="0">
              <a:solidFill>
                <a:schemeClr val="bg1"/>
              </a:solidFill>
            </a:rPr>
            <a:t>Inclusion du</a:t>
          </a:r>
          <a:r>
            <a:rPr lang="fr-FR" sz="1900" kern="1200" dirty="0">
              <a:solidFill>
                <a:schemeClr val="bg1"/>
              </a:solidFill>
            </a:rPr>
            <a:t> patient par le médecin</a:t>
          </a:r>
        </a:p>
      </dsp:txBody>
      <dsp:txXfrm>
        <a:off x="45720" y="36432"/>
        <a:ext cx="2703414" cy="1171011"/>
      </dsp:txXfrm>
    </dsp:sp>
    <dsp:sp modelId="{BC256037-980C-4151-A158-68136974B3AF}">
      <dsp:nvSpPr>
        <dsp:cNvPr id="0" name=""/>
        <dsp:cNvSpPr/>
      </dsp:nvSpPr>
      <dsp:spPr>
        <a:xfrm>
          <a:off x="3063194" y="277679"/>
          <a:ext cx="588570" cy="688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3063194" y="415382"/>
        <a:ext cx="411999" cy="413110"/>
      </dsp:txXfrm>
    </dsp:sp>
    <dsp:sp modelId="{E0A4619F-99B7-401D-89FC-F2368E8DDEC4}">
      <dsp:nvSpPr>
        <dsp:cNvPr id="0" name=""/>
        <dsp:cNvSpPr/>
      </dsp:nvSpPr>
      <dsp:spPr>
        <a:xfrm>
          <a:off x="3896077" y="0"/>
          <a:ext cx="2776278" cy="1243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Suivi du patient par questionnaires et le centre de télésurveillance</a:t>
          </a:r>
          <a:endParaRPr lang="fr-FR" sz="1900" strike="sngStrike" kern="1200" dirty="0"/>
        </a:p>
      </dsp:txBody>
      <dsp:txXfrm>
        <a:off x="3932509" y="36432"/>
        <a:ext cx="2703414" cy="1171011"/>
      </dsp:txXfrm>
    </dsp:sp>
    <dsp:sp modelId="{B3FB45EA-DCB1-4D1C-A091-8D179A0ED4E8}">
      <dsp:nvSpPr>
        <dsp:cNvPr id="0" name=""/>
        <dsp:cNvSpPr/>
      </dsp:nvSpPr>
      <dsp:spPr>
        <a:xfrm>
          <a:off x="6949983" y="277679"/>
          <a:ext cx="588570" cy="688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6949983" y="415382"/>
        <a:ext cx="411999" cy="413110"/>
      </dsp:txXfrm>
    </dsp:sp>
    <dsp:sp modelId="{531564E1-E701-4E10-BE62-FD7A2BC31F2C}">
      <dsp:nvSpPr>
        <dsp:cNvPr id="0" name=""/>
        <dsp:cNvSpPr/>
      </dsp:nvSpPr>
      <dsp:spPr>
        <a:xfrm>
          <a:off x="7782867" y="0"/>
          <a:ext cx="2776278" cy="1243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Désinscription du patient de l’appli</a:t>
          </a:r>
        </a:p>
      </dsp:txBody>
      <dsp:txXfrm>
        <a:off x="7819299" y="36432"/>
        <a:ext cx="2703414" cy="117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F8E5C7-7267-4DA6-B602-A3579518A6FF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394718-F3C7-44E1-8C45-8486E662091E}" type="datetime1">
              <a:rPr lang="fr-FR" noProof="0" smtClean="0"/>
              <a:t>30/10/2020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2109BC-39F4-43B1-850C-D5EB0E6480C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71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Ovale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9" name="Ovale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7" name="Titre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0" name="Ovale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2" name="Ovale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7" name="Ovale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8" name="Forme libre : Forme 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ép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’image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Glisser-déplacer </a:t>
            </a:r>
          </a:p>
          <a:p>
            <a:pPr rtl="0"/>
            <a:r>
              <a:rPr lang="fr-FR" noProof="0"/>
              <a:t>image ici</a:t>
            </a:r>
          </a:p>
        </p:txBody>
      </p:sp>
      <p:sp>
        <p:nvSpPr>
          <p:cNvPr id="7" name="Forme libre 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ison avec 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’image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Glisser-déplacer </a:t>
            </a:r>
          </a:p>
          <a:p>
            <a:pPr rtl="0"/>
            <a:r>
              <a:rPr lang="fr-FR" noProof="0"/>
              <a:t>image ici</a:t>
            </a:r>
          </a:p>
        </p:txBody>
      </p:sp>
      <p:sp>
        <p:nvSpPr>
          <p:cNvPr id="47" name="Ovale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48" name="Ovale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49" name="Ovale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50" name="Ovale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6" name="Espace réservé d’image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Glisser-déplacer </a:t>
            </a:r>
          </a:p>
          <a:p>
            <a:pPr rtl="0"/>
            <a:r>
              <a:rPr lang="fr-FR" noProof="0"/>
              <a:t>image ici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9" name="Titre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fr-FR" noProof="0"/>
              <a:t>ENTREZ LE TITRE ICI</a:t>
            </a:r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 hasCustomPrompt="1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2" name="Forme libre : Forme 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4" name="Forme libre : Forme 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fr-FR" noProof="0"/>
              <a:t>ENTREZ LE TITRE ICI</a:t>
            </a:r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e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66" name="Ovale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35" name="Ovale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8" name="Forme libre : Forme 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fr-FR" noProof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fr-FR" sz="2400" b="1" kern="1200" spc="600" noProof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fr-FR" sz="2400" b="1" kern="1200" spc="600" baseline="30000" noProof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E </a:t>
            </a:r>
            <a:r>
              <a:rPr lang="fr-FR" sz="2400" b="1" kern="1200" spc="600" noProof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CAFÉ</a:t>
            </a:r>
            <a:endParaRPr lang="fr-FR" sz="2400" b="1" i="0" spc="600" noProof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Espace réservé du numéro de diapositive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fr-FR" sz="1000" noProof="0" smtClean="0"/>
              <a:pPr/>
              <a:t>‹N°›</a:t>
            </a:fld>
            <a:endParaRPr lang="fr-FR" sz="1000" noProof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3" r:id="rId3"/>
    <p:sldLayoutId id="2147483662" r:id="rId4"/>
    <p:sldLayoutId id="2147483677" r:id="rId5"/>
    <p:sldLayoutId id="2147483673" r:id="rId6"/>
    <p:sldLayoutId id="2147483674" r:id="rId7"/>
    <p:sldLayoutId id="2147483680" r:id="rId8"/>
    <p:sldLayoutId id="2147483678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france.petchy@chu-guadeloupe.fr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sarah.gourdine@chu-guadeloup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pierre.thicot@wanadoo.fr" TargetMode="External"/><Relationship Id="rId4" Type="http://schemas.openxmlformats.org/officeDocument/2006/relationships/hyperlink" Target="mailto:louiguy.angelique@chu-guadeloupe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sWs697cvvu4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4783" y="1182180"/>
            <a:ext cx="11087100" cy="2969443"/>
          </a:xfrm>
        </p:spPr>
        <p:txBody>
          <a:bodyPr rtlCol="0">
            <a:noAutofit/>
          </a:bodyPr>
          <a:lstStyle/>
          <a:p>
            <a:pPr rtl="0"/>
            <a:r>
              <a:rPr lang="fr-FR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COVI-GWAD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5627167" y="4336123"/>
            <a:ext cx="4225335" cy="853179"/>
          </a:xfrm>
        </p:spPr>
        <p:txBody>
          <a:bodyPr rtlCol="0"/>
          <a:lstStyle/>
          <a:p>
            <a:pPr algn="l" rtl="0"/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En GUADELOUPE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t="6895" r="27753" b="6892"/>
          <a:stretch/>
        </p:blipFill>
        <p:spPr>
          <a:xfrm>
            <a:off x="147973" y="2293837"/>
            <a:ext cx="914400" cy="18394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449" y="4012906"/>
            <a:ext cx="2876550" cy="1409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" y="549703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Partenaires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t="6895" r="27753" b="6892"/>
          <a:stretch/>
        </p:blipFill>
        <p:spPr>
          <a:xfrm>
            <a:off x="2926616" y="5520638"/>
            <a:ext cx="652572" cy="13127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338" y="6025242"/>
            <a:ext cx="2781300" cy="5429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056" y="5760039"/>
            <a:ext cx="1564546" cy="9976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020" y="5760039"/>
            <a:ext cx="999962" cy="8939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0070" y="3481397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Centre régional de télésurveillance médicalisée  pour les patients porteurs ou suspectés </a:t>
            </a:r>
            <a:r>
              <a:rPr lang="fr-FR" dirty="0" err="1"/>
              <a:t>Covid</a:t>
            </a:r>
            <a:r>
              <a:rPr lang="fr-FR" dirty="0"/>
              <a:t> -19  en Guadeloupe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425302"/>
            <a:ext cx="12192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5">
                    <a:lumMod val="75000"/>
                  </a:schemeClr>
                </a:solidFill>
              </a:rPr>
              <a:t>Version 7 - 30/10/2020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129988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631ED0-1535-44FC-BFA0-19C21F7E4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326" y="1263193"/>
            <a:ext cx="10916023" cy="524853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A78894-FC65-487A-A596-DB4583DD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26" y="365125"/>
            <a:ext cx="10366473" cy="703279"/>
          </a:xfrm>
        </p:spPr>
        <p:txBody>
          <a:bodyPr>
            <a:normAutofit fontScale="90000"/>
          </a:bodyPr>
          <a:lstStyle/>
          <a:p>
            <a:r>
              <a:rPr lang="fr-FR" sz="4900" b="1" dirty="0"/>
              <a:t>Fonctionnement</a:t>
            </a:r>
            <a:r>
              <a:rPr lang="fr-FR" dirty="0"/>
              <a:t> </a:t>
            </a:r>
            <a:r>
              <a:rPr lang="fr-FR" sz="4900" b="1" dirty="0"/>
              <a:t>des questionnaires et alertes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BFD0C6-D050-4F14-8951-B264AD29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4B8718-624B-46D8-B992-18A7859B3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99" y="1498863"/>
            <a:ext cx="11157185" cy="460259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B1836A-2D7A-4320-80C5-513189C27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200469EF-3A52-4F42-A6A1-F6D1AFD7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900" cy="703263"/>
          </a:xfrm>
        </p:spPr>
        <p:txBody>
          <a:bodyPr>
            <a:normAutofit fontScale="90000"/>
          </a:bodyPr>
          <a:lstStyle/>
          <a:p>
            <a:r>
              <a:rPr lang="fr-FR" sz="4900" b="1" dirty="0"/>
              <a:t>Fonctionnement</a:t>
            </a:r>
            <a:r>
              <a:rPr lang="fr-FR" dirty="0"/>
              <a:t> </a:t>
            </a:r>
            <a:r>
              <a:rPr lang="fr-FR" sz="4400" b="1" dirty="0"/>
              <a:t>des questionnaires et alertes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7436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077"/>
            <a:ext cx="12192000" cy="382184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005B7CD3-8705-4DAC-AE6A-C3052CA1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 des alertes par le centre</a:t>
            </a:r>
          </a:p>
        </p:txBody>
      </p:sp>
    </p:spTree>
    <p:extLst>
      <p:ext uri="{BB962C8B-B14F-4D97-AF65-F5344CB8AC3E}">
        <p14:creationId xmlns:p14="http://schemas.microsoft.com/office/powerpoint/2010/main" val="429218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04900" y="1352550"/>
            <a:ext cx="10941788" cy="4824413"/>
          </a:xfrm>
        </p:spPr>
        <p:txBody>
          <a:bodyPr/>
          <a:lstStyle/>
          <a:p>
            <a:r>
              <a:rPr lang="fr-FR" dirty="0"/>
              <a:t>Directrice référente </a:t>
            </a:r>
          </a:p>
          <a:p>
            <a:pPr lvl="1"/>
            <a:r>
              <a:rPr lang="fr-FR" dirty="0"/>
              <a:t>Sarah Gourdine : </a:t>
            </a:r>
            <a:r>
              <a:rPr lang="fr-FR" dirty="0">
                <a:hlinkClick r:id="rId2"/>
              </a:rPr>
              <a:t>sarah.gourdine@chu-guadeloupe.fr</a:t>
            </a:r>
            <a:r>
              <a:rPr lang="fr-FR" dirty="0"/>
              <a:t> </a:t>
            </a:r>
          </a:p>
          <a:p>
            <a:r>
              <a:rPr lang="fr-FR" dirty="0"/>
              <a:t>Médecin référent</a:t>
            </a:r>
          </a:p>
          <a:p>
            <a:pPr lvl="1"/>
            <a:r>
              <a:rPr lang="fr-FR" dirty="0"/>
              <a:t>Dr Marie-France </a:t>
            </a:r>
            <a:r>
              <a:rPr lang="fr-FR" dirty="0" err="1"/>
              <a:t>Petchy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marie-france.petchy@chu-guadeloupe.fr</a:t>
            </a:r>
            <a:r>
              <a:rPr lang="fr-FR" dirty="0"/>
              <a:t>  </a:t>
            </a:r>
          </a:p>
          <a:p>
            <a:r>
              <a:rPr lang="fr-FR" dirty="0"/>
              <a:t>Responsable informatique </a:t>
            </a:r>
          </a:p>
          <a:p>
            <a:pPr lvl="1"/>
            <a:r>
              <a:rPr lang="fr-FR" dirty="0" err="1"/>
              <a:t>Louiguy</a:t>
            </a:r>
            <a:r>
              <a:rPr lang="fr-FR" dirty="0"/>
              <a:t> Angélique: </a:t>
            </a:r>
            <a:r>
              <a:rPr lang="fr-FR" dirty="0">
                <a:hlinkClick r:id="rId4"/>
              </a:rPr>
              <a:t>louiguy.angelique@chu-guadeloupe.fr</a:t>
            </a:r>
            <a:r>
              <a:rPr lang="fr-FR" dirty="0"/>
              <a:t> </a:t>
            </a:r>
          </a:p>
          <a:p>
            <a:r>
              <a:rPr lang="fr-FR" dirty="0"/>
              <a:t>Représentant de l’URPS Médecins</a:t>
            </a:r>
          </a:p>
          <a:p>
            <a:pPr lvl="1"/>
            <a:r>
              <a:rPr lang="fr-FR" dirty="0"/>
              <a:t>Dr Pierre Thicot: </a:t>
            </a:r>
            <a:r>
              <a:rPr lang="fr-FR" dirty="0">
                <a:hlinkClick r:id="rId5"/>
              </a:rPr>
              <a:t>pierre.thicot@wanadoo.fr</a:t>
            </a:r>
            <a:r>
              <a:rPr lang="fr-FR" dirty="0"/>
              <a:t> </a:t>
            </a:r>
          </a:p>
          <a:p>
            <a:r>
              <a:rPr lang="fr-FR" dirty="0"/>
              <a:t>Représentante de l’URPS Infirmier </a:t>
            </a:r>
          </a:p>
          <a:p>
            <a:pPr lvl="1"/>
            <a:r>
              <a:rPr lang="fr-FR" dirty="0"/>
              <a:t>Virginie Sébastien :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03279"/>
          </a:xfrm>
        </p:spPr>
        <p:txBody>
          <a:bodyPr/>
          <a:lstStyle/>
          <a:p>
            <a:pPr algn="ctr"/>
            <a:r>
              <a:rPr lang="fr-FR" b="1" dirty="0"/>
              <a:t>L’équipe de pilotage COVIGWAD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5930" y="6091777"/>
            <a:ext cx="63998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u="sng" dirty="0"/>
              <a:t>Visionnez la présentation COVIDOM </a:t>
            </a:r>
            <a:r>
              <a:rPr lang="fr-FR" dirty="0"/>
              <a:t>: https://youtu.be/8Ld8YJzJJXc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209" y="6042009"/>
            <a:ext cx="1562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937792"/>
            <a:ext cx="10668000" cy="2969443"/>
          </a:xfrm>
        </p:spPr>
        <p:txBody>
          <a:bodyPr rtlCol="0">
            <a:normAutofit/>
          </a:bodyPr>
          <a:lstStyle/>
          <a:p>
            <a:pPr rtl="0"/>
            <a:r>
              <a:rPr lang="fr-FR" noProof="1"/>
              <a:t>MERCI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936" y="0"/>
            <a:ext cx="6609346" cy="1338061"/>
          </a:xfrm>
          <a:solidFill>
            <a:schemeClr val="bg1"/>
          </a:solidFill>
        </p:spPr>
        <p:txBody>
          <a:bodyPr rtlCol="0"/>
          <a:lstStyle/>
          <a:p>
            <a:r>
              <a:rPr lang="fr-FR" sz="8000" b="1" dirty="0"/>
              <a:t>Concept</a:t>
            </a:r>
          </a:p>
        </p:txBody>
      </p:sp>
      <p:sp>
        <p:nvSpPr>
          <p:cNvPr id="14" name="Forme libre 27">
            <a:extLst>
              <a:ext uri="{FF2B5EF4-FFF2-40B4-BE49-F238E27FC236}">
                <a16:creationId xmlns:a16="http://schemas.microsoft.com/office/drawing/2014/main" id="{944C982A-D694-43A6-9330-50F554BC2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7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0" y="2508425"/>
            <a:ext cx="914479" cy="1841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003" y="0"/>
            <a:ext cx="4293933" cy="6858000"/>
          </a:xfrm>
          <a:prstGeom prst="rect">
            <a:avLst/>
          </a:prstGeom>
        </p:spPr>
      </p:pic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041840" y="-1003"/>
            <a:ext cx="7583700" cy="6858001"/>
          </a:xfrm>
        </p:spPr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53" y="3277019"/>
            <a:ext cx="3541058" cy="237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1854" y="5650118"/>
            <a:ext cx="354105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u="sng" dirty="0"/>
              <a:t>Visionnez la présentation COVIDOM </a:t>
            </a:r>
            <a:endParaRPr lang="fr-FR" dirty="0"/>
          </a:p>
          <a:p>
            <a:pPr algn="ctr"/>
            <a:r>
              <a:rPr lang="fr-FR" dirty="0"/>
              <a:t>https://youtu.be/8Ld8YJzJJXc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899" y="6296449"/>
            <a:ext cx="1562100" cy="4191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10936" y="1284271"/>
            <a:ext cx="668106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COVIGWAD est la déclinaison régionale de COVIDOM développée par l’APHP avec </a:t>
            </a:r>
            <a:r>
              <a:rPr lang="fr-FR" sz="2400" dirty="0" err="1"/>
              <a:t>Nouvéal</a:t>
            </a:r>
            <a:r>
              <a:rPr lang="fr-FR" sz="2400" dirty="0"/>
              <a:t> – Le dispositif permet un suivi automatisé, de patients COVID-19 suspectés ou confirmés, qui n'ont pas besoin d’hospitalisation.</a:t>
            </a:r>
          </a:p>
        </p:txBody>
      </p:sp>
    </p:spTree>
    <p:extLst>
      <p:ext uri="{BB962C8B-B14F-4D97-AF65-F5344CB8AC3E}">
        <p14:creationId xmlns:p14="http://schemas.microsoft.com/office/powerpoint/2010/main" val="395191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/>
          <p:cNvPicPr>
            <a:picLocks noGrp="1" noChangeAspect="1"/>
          </p:cNvPicPr>
          <p:nvPr>
            <p:ph type="pic" sz="quarter" idx="10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16565"/>
          <a:stretch>
            <a:fillRect/>
          </a:stretch>
        </p:blipFill>
        <p:spPr>
          <a:xfrm>
            <a:off x="5938620" y="396706"/>
            <a:ext cx="1428839" cy="1421320"/>
          </a:xfrm>
        </p:spPr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0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b="1804"/>
          <a:stretch>
            <a:fillRect/>
          </a:stretch>
        </p:blipFill>
        <p:spPr>
          <a:xfrm>
            <a:off x="2027099" y="3199"/>
            <a:ext cx="1716272" cy="1707241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909520" y="2515799"/>
            <a:ext cx="3583000" cy="4060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/>
              <a:t>• Suivre à distance les patients à domicile via des questionnaires auto-administrés;</a:t>
            </a:r>
          </a:p>
          <a:p>
            <a:pPr>
              <a:lnSpc>
                <a:spcPct val="100000"/>
              </a:lnSpc>
            </a:pPr>
            <a:r>
              <a:rPr lang="fr-FR" sz="1600" b="1" dirty="0"/>
              <a:t>• Offrir un accompagnement tant aux patients qu’ aux médecins généralistes libéraux;</a:t>
            </a:r>
            <a:endParaRPr lang="fr-FR" sz="1600" b="1" strike="sngStrike" dirty="0"/>
          </a:p>
          <a:p>
            <a:pPr>
              <a:lnSpc>
                <a:spcPct val="100000"/>
              </a:lnSpc>
            </a:pPr>
            <a:r>
              <a:rPr lang="fr-FR" sz="1600" b="1" dirty="0"/>
              <a:t>• Mettre en place une organisation flexible, agile et adaptable, face à l'évolution de la propagation de l'épidémie visant le suivi potentiel de milliers de patients;</a:t>
            </a:r>
          </a:p>
          <a:p>
            <a:pPr>
              <a:lnSpc>
                <a:spcPct val="100000"/>
              </a:lnSpc>
            </a:pPr>
            <a:r>
              <a:rPr lang="fr-FR" sz="1600" b="1" dirty="0"/>
              <a:t>• Permettre les suivis et la gestion conjointe des alertes entre médecins généralistes libéraux, hôpitaux et structures d'urgence (premiers secours + médecins)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6"/>
          </p:nvPr>
        </p:nvSpPr>
        <p:spPr>
          <a:xfrm>
            <a:off x="4688301" y="1908670"/>
            <a:ext cx="3366862" cy="620015"/>
          </a:xfrm>
          <a:solidFill>
            <a:schemeClr val="bg2"/>
          </a:solidFill>
        </p:spPr>
        <p:txBody>
          <a:bodyPr/>
          <a:lstStyle/>
          <a:p>
            <a:r>
              <a:rPr lang="fr-FR" sz="2800" dirty="0"/>
              <a:t>ETAPES CLES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07"/>
          </p:nvPr>
        </p:nvSpPr>
        <p:spPr>
          <a:xfrm>
            <a:off x="4688301" y="2528686"/>
            <a:ext cx="3366862" cy="406243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/>
              <a:t>• Analyser les besoins / dimensionner le centre</a:t>
            </a:r>
          </a:p>
          <a:p>
            <a:pPr>
              <a:lnSpc>
                <a:spcPct val="100000"/>
              </a:lnSpc>
            </a:pPr>
            <a:r>
              <a:rPr lang="fr-FR" sz="1600" b="1" dirty="0"/>
              <a:t>• Recenser / planifier les ressources</a:t>
            </a:r>
          </a:p>
          <a:p>
            <a:pPr>
              <a:lnSpc>
                <a:spcPct val="100000"/>
              </a:lnSpc>
            </a:pPr>
            <a:r>
              <a:rPr lang="fr-FR" sz="1600" b="1" dirty="0"/>
              <a:t>• Former les intervenants / commencer le premier rapport d'alerte </a:t>
            </a:r>
          </a:p>
          <a:p>
            <a:pPr>
              <a:lnSpc>
                <a:spcPct val="100000"/>
              </a:lnSpc>
            </a:pPr>
            <a:r>
              <a:rPr lang="fr-FR" sz="1600" b="1" dirty="0"/>
              <a:t>• Ouverture à tous les médecins libéraux généralistes du département</a:t>
            </a:r>
          </a:p>
          <a:p>
            <a:pPr>
              <a:lnSpc>
                <a:spcPct val="100000"/>
              </a:lnSpc>
            </a:pPr>
            <a:r>
              <a:rPr lang="fr-FR" sz="1600" b="1" dirty="0"/>
              <a:t>• Lancement de l'évaluation pour la surveillance à distance patients sortis sous oxygénothérapie, après un court séjour à l'hôpital</a:t>
            </a:r>
          </a:p>
          <a:p>
            <a:pPr>
              <a:lnSpc>
                <a:spcPct val="100000"/>
              </a:lnSpc>
            </a:pPr>
            <a:r>
              <a:rPr lang="fr-FR" sz="1600" b="1" dirty="0"/>
              <a:t>• Ajout de questionnaires pédiatriques dédiés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09519" y="1911085"/>
            <a:ext cx="3583001" cy="603504"/>
          </a:xfrm>
          <a:solidFill>
            <a:schemeClr val="bg2"/>
          </a:solidFill>
        </p:spPr>
        <p:txBody>
          <a:bodyPr/>
          <a:lstStyle/>
          <a:p>
            <a:r>
              <a:rPr lang="fr-FR" sz="2800" dirty="0"/>
              <a:t>Objectifs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4" y="2514589"/>
            <a:ext cx="862898" cy="1737303"/>
          </a:xfrm>
          <a:prstGeom prst="rect">
            <a:avLst/>
          </a:prstGeom>
        </p:spPr>
      </p:pic>
      <p:sp>
        <p:nvSpPr>
          <p:cNvPr id="15" name="Espace réservé du texte 8"/>
          <p:cNvSpPr txBox="1">
            <a:spLocks/>
          </p:cNvSpPr>
          <p:nvPr/>
        </p:nvSpPr>
        <p:spPr>
          <a:xfrm>
            <a:off x="8173038" y="1929013"/>
            <a:ext cx="3794844" cy="6059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/>
              <a:t>RetEX</a:t>
            </a:r>
            <a:r>
              <a:rPr lang="fr-FR" sz="2800" dirty="0"/>
              <a:t> APHP </a:t>
            </a:r>
            <a:r>
              <a:rPr lang="fr-FR" sz="2000" dirty="0"/>
              <a:t>(03/04/20)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7863" y="2528686"/>
            <a:ext cx="375001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fr-FR" sz="1600" b="1" dirty="0"/>
              <a:t>• </a:t>
            </a:r>
            <a:r>
              <a:rPr lang="fr-FR" sz="1600" b="1" dirty="0">
                <a:latin typeface="+mj-lt"/>
              </a:rPr>
              <a:t>27 sites de télésurveillance</a:t>
            </a:r>
          </a:p>
          <a:p>
            <a:pPr>
              <a:spcBef>
                <a:spcPts val="1000"/>
              </a:spcBef>
            </a:pPr>
            <a:r>
              <a:rPr lang="fr-FR" sz="1600" b="1" dirty="0"/>
              <a:t>• </a:t>
            </a:r>
            <a:r>
              <a:rPr lang="fr-FR" sz="1600" b="1" dirty="0">
                <a:latin typeface="+mj-lt"/>
              </a:rPr>
              <a:t>Un suivi quotidien &gt; 35.000 patients, (&gt; 1 600 000 questionnaires et des milliers d'alertes par jour).</a:t>
            </a:r>
          </a:p>
          <a:p>
            <a:pPr>
              <a:spcBef>
                <a:spcPts val="1000"/>
              </a:spcBef>
            </a:pPr>
            <a:r>
              <a:rPr lang="fr-FR" sz="1600" b="1" dirty="0"/>
              <a:t>• </a:t>
            </a:r>
            <a:r>
              <a:rPr lang="fr-FR" sz="1600" b="1" dirty="0">
                <a:latin typeface="+mj-lt"/>
              </a:rPr>
              <a:t>350 intervenants de télésurveillance (ITS) formés</a:t>
            </a:r>
          </a:p>
          <a:p>
            <a:pPr>
              <a:spcBef>
                <a:spcPts val="1000"/>
              </a:spcBef>
            </a:pPr>
            <a:r>
              <a:rPr lang="fr-FR" sz="1600" b="1" dirty="0"/>
              <a:t>• &gt; </a:t>
            </a:r>
            <a:r>
              <a:rPr lang="fr-FR" sz="1600" b="1" dirty="0">
                <a:latin typeface="+mj-lt"/>
              </a:rPr>
              <a:t>100 médecins</a:t>
            </a:r>
          </a:p>
          <a:p>
            <a:pPr>
              <a:spcBef>
                <a:spcPts val="1000"/>
              </a:spcBef>
            </a:pPr>
            <a:r>
              <a:rPr lang="fr-FR" sz="1600" b="1" dirty="0"/>
              <a:t>• </a:t>
            </a:r>
            <a:r>
              <a:rPr lang="fr-FR" sz="1600" b="1" dirty="0">
                <a:latin typeface="+mj-lt"/>
              </a:rPr>
              <a:t>&lt; 10 minutes pour répondre aux alertes rouges</a:t>
            </a:r>
          </a:p>
          <a:p>
            <a:pPr>
              <a:spcBef>
                <a:spcPts val="1000"/>
              </a:spcBef>
            </a:pPr>
            <a:r>
              <a:rPr lang="fr-FR" sz="1600" b="1" dirty="0"/>
              <a:t>• </a:t>
            </a:r>
            <a:r>
              <a:rPr lang="fr-FR" sz="1600" b="1" dirty="0">
                <a:latin typeface="+mj-lt"/>
              </a:rPr>
              <a:t>&lt; 5 minutes pour inclure un patient dans la base de données</a:t>
            </a:r>
          </a:p>
          <a:p>
            <a:pPr>
              <a:spcBef>
                <a:spcPts val="1000"/>
              </a:spcBef>
            </a:pPr>
            <a:r>
              <a:rPr lang="fr-FR" sz="1600" b="1" dirty="0"/>
              <a:t>• </a:t>
            </a:r>
            <a:r>
              <a:rPr lang="fr-FR" sz="1600" b="1" dirty="0">
                <a:latin typeface="+mj-lt"/>
              </a:rPr>
              <a:t>Traitement de 1.200 patients par cellule.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24" y="65954"/>
            <a:ext cx="2353998" cy="1814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31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A826913-2CB8-4B33-B7A7-0C47C232C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729" y="1068404"/>
            <a:ext cx="9553272" cy="5671761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F8CE1B-5253-420C-B0A5-82F4447E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1007"/>
            <a:ext cx="12192000" cy="703279"/>
          </a:xfrm>
          <a:noFill/>
        </p:spPr>
        <p:txBody>
          <a:bodyPr/>
          <a:lstStyle/>
          <a:p>
            <a:pPr algn="ctr"/>
            <a:r>
              <a:rPr lang="fr-FR" b="1" dirty="0"/>
              <a:t>Parcours de prise en charge des patients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A41F37-5424-49E2-A519-71A9392C7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0B1836A-2D7A-4320-80C5-513189C2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8A89B21F-A87E-49FD-8428-E77AFBD5EB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5834" y="1155028"/>
            <a:ext cx="10248899" cy="5602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Fonctionnement prévisionnel COVIGWAD </a:t>
            </a:r>
            <a:r>
              <a:rPr lang="fr-FR" sz="20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2000" dirty="0">
                <a:solidFill>
                  <a:prstClr val="black"/>
                </a:solidFill>
              </a:rPr>
              <a:t>	-	En salle de cellule de crise du CHUG</a:t>
            </a:r>
          </a:p>
          <a:p>
            <a:pPr marL="0" indent="0">
              <a:buNone/>
            </a:pPr>
            <a:r>
              <a:rPr lang="fr-FR" sz="2000" dirty="0">
                <a:solidFill>
                  <a:prstClr val="black"/>
                </a:solidFill>
              </a:rPr>
              <a:t>	-	1 cellule composée de 1à 2 Intervenants de Télésurveillance (ITS), 1 Médecin 			référent (</a:t>
            </a:r>
            <a:r>
              <a:rPr lang="fr-FR" sz="2000" dirty="0" err="1">
                <a:solidFill>
                  <a:prstClr val="black"/>
                </a:solidFill>
              </a:rPr>
              <a:t>MeR</a:t>
            </a:r>
            <a:r>
              <a:rPr lang="fr-FR" sz="2000" dirty="0">
                <a:solidFill>
                  <a:prstClr val="black"/>
                </a:solidFill>
              </a:rPr>
              <a:t>) hospitalier ou libéral, actif </a:t>
            </a:r>
            <a:r>
              <a:rPr lang="fr-FR" sz="2000">
                <a:solidFill>
                  <a:prstClr val="black"/>
                </a:solidFill>
              </a:rPr>
              <a:t>ou retraité </a:t>
            </a:r>
            <a:r>
              <a:rPr lang="fr-FR" sz="2000" dirty="0">
                <a:solidFill>
                  <a:prstClr val="black"/>
                </a:solidFill>
              </a:rPr>
              <a:t>	</a:t>
            </a:r>
          </a:p>
          <a:p>
            <a:pPr marL="0" indent="0">
              <a:buNone/>
            </a:pPr>
            <a:r>
              <a:rPr lang="fr-FR" sz="2000" dirty="0">
                <a:solidFill>
                  <a:prstClr val="black"/>
                </a:solidFill>
              </a:rPr>
              <a:t>	-	08h-18h, 7 jours sur 7 </a:t>
            </a:r>
          </a:p>
          <a:p>
            <a:pPr marL="0" indent="0">
              <a:buNone/>
            </a:pPr>
            <a:r>
              <a:rPr lang="fr-FR" sz="2000" dirty="0">
                <a:solidFill>
                  <a:prstClr val="black"/>
                </a:solidFill>
              </a:rPr>
              <a:t>	- 	Fonctionnement en binôme avec COVIDOM Ile de France les 15 premiers jours</a:t>
            </a:r>
          </a:p>
          <a:p>
            <a:pPr marL="0" indent="0">
              <a:buNone/>
            </a:pPr>
            <a:endParaRPr lang="fr-FR" sz="2000" dirty="0">
              <a:solidFill>
                <a:prstClr val="black"/>
              </a:solidFill>
            </a:endParaRPr>
          </a:p>
          <a:p>
            <a:r>
              <a:rPr lang="fr-FR" dirty="0"/>
              <a:t>Equipement nécessaire pour un déploiement initial 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r>
              <a:rPr lang="fr-FR" sz="2000" dirty="0"/>
              <a:t>	-	Disponibilité de 3 </a:t>
            </a:r>
            <a:r>
              <a:rPr lang="fr-FR" sz="2000" dirty="0" err="1"/>
              <a:t>PCs</a:t>
            </a:r>
            <a:r>
              <a:rPr lang="fr-FR" sz="2000" dirty="0"/>
              <a:t> pour les connexions à l’application COVIDOM</a:t>
            </a:r>
          </a:p>
          <a:p>
            <a:pPr marL="0" indent="0">
              <a:buNone/>
            </a:pPr>
            <a:r>
              <a:rPr lang="fr-FR" sz="2000" dirty="0"/>
              <a:t>	-	Disponibilité de 3 téléphones</a:t>
            </a:r>
          </a:p>
          <a:p>
            <a:pPr marL="0" indent="0">
              <a:buNone/>
            </a:pPr>
            <a:r>
              <a:rPr lang="fr-FR" sz="2000" dirty="0"/>
              <a:t>	- 	Disponibilité de 8 casques par APHP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i="1" dirty="0"/>
              <a:t>* Une des cellules COVIDOM Ile de France peut d’ores et déjà prendre en charge les appels vers la Guadeloupe</a:t>
            </a: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200469EF-3A52-4F42-A6A1-F6D1AFD7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/>
              <a:t>Fonctionnement</a:t>
            </a:r>
            <a:r>
              <a:rPr lang="fr-FR" dirty="0"/>
              <a:t> </a:t>
            </a:r>
            <a:r>
              <a:rPr lang="fr-FR" b="1" dirty="0"/>
              <a:t>du centre / Informatique</a:t>
            </a:r>
          </a:p>
        </p:txBody>
      </p:sp>
    </p:spTree>
    <p:extLst>
      <p:ext uri="{BB962C8B-B14F-4D97-AF65-F5344CB8AC3E}">
        <p14:creationId xmlns:p14="http://schemas.microsoft.com/office/powerpoint/2010/main" val="62759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801728" y="1617785"/>
            <a:ext cx="0" cy="474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9012914" y="1573218"/>
            <a:ext cx="0" cy="474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529004" y="1573218"/>
            <a:ext cx="0" cy="474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85830"/>
            <a:ext cx="12192000" cy="703279"/>
          </a:xfrm>
        </p:spPr>
        <p:txBody>
          <a:bodyPr/>
          <a:lstStyle/>
          <a:p>
            <a:pPr algn="ctr"/>
            <a:r>
              <a:rPr lang="fr-FR" b="1" dirty="0"/>
              <a:t>Calendrier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A41F37-5424-49E2-A519-71A9392C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6" y="2572872"/>
            <a:ext cx="767769" cy="15508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9153" y="1203886"/>
            <a:ext cx="2800025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7 – 20 Octobre 20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36897" y="1203886"/>
            <a:ext cx="2599765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21/10 – 03 Novembre 20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60722" y="1203886"/>
            <a:ext cx="239357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04 – 19 Novembre 20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078359" y="1203886"/>
            <a:ext cx="2958353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 partir du 20 Novembre 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99515" y="5445616"/>
            <a:ext cx="50760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FORMATIONS ITS &amp; MEDECINS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21094" y="5871584"/>
            <a:ext cx="14191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LANCEMENT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70558" y="4580520"/>
            <a:ext cx="111445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RENCONTRE ARS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3077" y="1620536"/>
            <a:ext cx="14888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DECISION DG &amp; Choix de l’équipe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70558" y="4014290"/>
            <a:ext cx="11125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RENCONTRE URPS ML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2113" y="2776602"/>
            <a:ext cx="187478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Définition contour stratégique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79577" y="3767115"/>
            <a:ext cx="120070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RENCONTRE BE Médecine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22371" y="2191074"/>
            <a:ext cx="120415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RENCONTRE COVIDOM IDF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21094" y="6234801"/>
            <a:ext cx="273320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COVIGWAD en BINOME AVEC COVIDOM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078359" y="6240561"/>
            <a:ext cx="273320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COVIGWAD FONCTIONNE EN AUTONOMIE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326878" y="3397783"/>
            <a:ext cx="653223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RECRUTEMENTS ITS &amp; MEDECINS</a:t>
            </a:r>
          </a:p>
        </p:txBody>
      </p:sp>
    </p:spTree>
    <p:extLst>
      <p:ext uri="{BB962C8B-B14F-4D97-AF65-F5344CB8AC3E}">
        <p14:creationId xmlns:p14="http://schemas.microsoft.com/office/powerpoint/2010/main" val="92273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252484" y="925034"/>
            <a:ext cx="6815469" cy="36469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u="sng" dirty="0"/>
              <a:t>Critères d’inclusion dans COVIDOM</a:t>
            </a:r>
          </a:p>
          <a:p>
            <a:r>
              <a:rPr lang="fr-FR" sz="2000" dirty="0"/>
              <a:t>Toute personne ayant </a:t>
            </a:r>
          </a:p>
          <a:p>
            <a:pPr lvl="1"/>
            <a:r>
              <a:rPr lang="fr-FR" sz="2000" dirty="0"/>
              <a:t>une infection à COVID 19 confirmée (= cas confirmé) </a:t>
            </a:r>
          </a:p>
          <a:p>
            <a:pPr lvl="1"/>
            <a:r>
              <a:rPr lang="fr-FR" sz="2000" dirty="0"/>
              <a:t>ou suspectée (= cas possible) pour qui le test n'a pas été effectué ou pour qui on attend les résultats.</a:t>
            </a:r>
          </a:p>
          <a:p>
            <a:r>
              <a:rPr lang="fr-FR" sz="2000" dirty="0"/>
              <a:t>Définition de « cas possible »: </a:t>
            </a:r>
          </a:p>
          <a:p>
            <a:pPr lvl="1"/>
            <a:r>
              <a:rPr lang="fr-FR" sz="2000" dirty="0"/>
              <a:t>toute personne présentant des signes cliniques d’infection respiratoire aigüe (dyspnée et / ou toux) avec fièvre ou sensation fébrile, sans autre cause identifiée (par exemple, pneumonie bactérienne, insuffisance cardiaque aiguë, etc.)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04900" y="141842"/>
            <a:ext cx="10248899" cy="703279"/>
          </a:xfrm>
        </p:spPr>
        <p:txBody>
          <a:bodyPr/>
          <a:lstStyle/>
          <a:p>
            <a:r>
              <a:rPr lang="fr-FR" b="1" dirty="0"/>
              <a:t>Critères d’inclusion - exclusion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15" y="739390"/>
            <a:ext cx="4484393" cy="60119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70859" y="4812322"/>
            <a:ext cx="659395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Critères d'exclusion ou de sortie de COVIDOM</a:t>
            </a:r>
            <a:endParaRPr lang="fr-FR" sz="2000" b="1" u="sng" strike="sngStrike" dirty="0"/>
          </a:p>
          <a:p>
            <a:r>
              <a:rPr lang="fr-FR" sz="2000" dirty="0"/>
              <a:t>• Patients nécessitant une hospitalisation </a:t>
            </a:r>
          </a:p>
          <a:p>
            <a:r>
              <a:rPr lang="fr-FR" sz="2000" dirty="0"/>
              <a:t>• Refus du suivi par le patient, absence de couverture sociale, incapacité à utiliser l’interface informatique et absence d’aide à l’utilisation de l’interface informatique.</a:t>
            </a:r>
          </a:p>
        </p:txBody>
      </p:sp>
    </p:spTree>
    <p:extLst>
      <p:ext uri="{BB962C8B-B14F-4D97-AF65-F5344CB8AC3E}">
        <p14:creationId xmlns:p14="http://schemas.microsoft.com/office/powerpoint/2010/main" val="119551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547968" y="1088594"/>
          <a:ext cx="3695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 de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Sorti d’hôpital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Pris en charge à l’hôpital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Pris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en charge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en 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Régulé par le SAMU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04900" y="205630"/>
            <a:ext cx="10248899" cy="703279"/>
          </a:xfrm>
        </p:spPr>
        <p:txBody>
          <a:bodyPr>
            <a:normAutofit/>
          </a:bodyPr>
          <a:lstStyle/>
          <a:p>
            <a:r>
              <a:rPr lang="fr-FR" b="1" dirty="0"/>
              <a:t>Typologies des patients et suivis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  <p:cxnSp>
        <p:nvCxnSpPr>
          <p:cNvPr id="7" name="Connecteur en angle 6"/>
          <p:cNvCxnSpPr>
            <a:cxnSpLocks/>
          </p:cNvCxnSpPr>
          <p:nvPr/>
        </p:nvCxnSpPr>
        <p:spPr>
          <a:xfrm>
            <a:off x="5234238" y="2017568"/>
            <a:ext cx="457200" cy="12609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ce réservé du contenu 4"/>
          <p:cNvGraphicFramePr>
            <a:graphicFrameLocks/>
          </p:cNvGraphicFramePr>
          <p:nvPr/>
        </p:nvGraphicFramePr>
        <p:xfrm>
          <a:off x="4015366" y="3310385"/>
          <a:ext cx="33253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 de suivi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Patient à risque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Patient sans facteur </a:t>
                      </a:r>
                      <a:r>
                        <a:rPr lang="fr-FR" baseline="0" dirty="0"/>
                        <a:t>de risque*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Suivi prolongé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8686800" y="3996547"/>
            <a:ext cx="335988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30 jours de suivi</a:t>
            </a:r>
          </a:p>
          <a:p>
            <a:r>
              <a:rPr lang="fr-FR" dirty="0"/>
              <a:t>1 questionnaire / jour</a:t>
            </a:r>
          </a:p>
          <a:p>
            <a:r>
              <a:rPr lang="fr-FR" dirty="0"/>
              <a:t>2 questionnaires / jour de J7 à J10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644299" y="4766672"/>
            <a:ext cx="0" cy="55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533839" y="5357268"/>
            <a:ext cx="223283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+ 5 jours de suivi</a:t>
            </a:r>
          </a:p>
          <a:p>
            <a:r>
              <a:rPr lang="fr-FR" dirty="0"/>
              <a:t>1 questionnaire / jour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0630" y="4707802"/>
            <a:ext cx="237947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30 jours de suivi</a:t>
            </a:r>
          </a:p>
          <a:p>
            <a:r>
              <a:rPr lang="fr-FR" dirty="0"/>
              <a:t>2 questionnaires / jour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14407" y="6507126"/>
            <a:ext cx="11437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* Facteurs de risque : maladie respiratoire, immunodépression, maladie cardiovasculaire, Age&gt;65, 2è et 3è trimestre de grossesse  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1631892" y="3831998"/>
            <a:ext cx="2364620" cy="856957"/>
            <a:chOff x="1270369" y="4029740"/>
            <a:chExt cx="2376598" cy="942017"/>
          </a:xfrm>
        </p:grpSpPr>
        <p:cxnSp>
          <p:nvCxnSpPr>
            <p:cNvPr id="20" name="Connecteur en angle 19"/>
            <p:cNvCxnSpPr/>
            <p:nvPr/>
          </p:nvCxnSpPr>
          <p:spPr>
            <a:xfrm rot="5400000">
              <a:off x="799362" y="4500749"/>
              <a:ext cx="942015" cy="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270370" y="4029740"/>
              <a:ext cx="23765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droit avec flèche 50"/>
          <p:cNvCxnSpPr/>
          <p:nvPr/>
        </p:nvCxnSpPr>
        <p:spPr>
          <a:xfrm>
            <a:off x="7313427" y="4569075"/>
            <a:ext cx="1373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244338" y="1169387"/>
          <a:ext cx="10568434" cy="124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25315" y="237529"/>
            <a:ext cx="11238601" cy="703279"/>
          </a:xfrm>
        </p:spPr>
        <p:txBody>
          <a:bodyPr>
            <a:noAutofit/>
          </a:bodyPr>
          <a:lstStyle/>
          <a:p>
            <a:pPr algn="ctr"/>
            <a:r>
              <a:rPr lang="fr-FR" b="1" dirty="0"/>
              <a:t>Structuration médecins de « 1ère ligne» et centre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55" y="2579067"/>
            <a:ext cx="914479" cy="184724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414131" y="3058026"/>
            <a:ext cx="44827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Inclut les patients  confirmés ou suspects de Covid-19;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 accès aux questionnaires des patients qu’il a inclus sur la plateforme;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Peut traiter les alertes potentielles générées par le questionnaire;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Peut joindre le centre de télésurveillance via une ligne dédiée, réservée aux professionnels de santé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14130" y="2638189"/>
            <a:ext cx="448273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Médecin</a:t>
            </a:r>
            <a:r>
              <a:rPr lang="fr-FR" b="1" strike="sngStrike" dirty="0"/>
              <a:t>s</a:t>
            </a:r>
            <a:r>
              <a:rPr lang="fr-FR" b="1" dirty="0"/>
              <a:t> de « 1</a:t>
            </a:r>
            <a:r>
              <a:rPr lang="fr-FR" b="1" baseline="30000" dirty="0"/>
              <a:t>ère</a:t>
            </a:r>
            <a:r>
              <a:rPr lang="fr-FR" b="1" dirty="0"/>
              <a:t> ligne »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fr-FR" b="1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44587" y="2650988"/>
            <a:ext cx="448273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Centre de télésurveillance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44589" y="3202805"/>
            <a:ext cx="4482736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sz="2000" dirty="0"/>
              <a:t>accès à tous les patients inclus;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Assure le suivi quotidien des patients, en analysant les alertes et les appels des patients, le cas échéant;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Est accessible aux professionnels de santé via une ligne téléphonique dédiée</a:t>
            </a:r>
            <a:r>
              <a:rPr lang="fr-FR" dirty="0"/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74465" y="6171061"/>
            <a:ext cx="491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Médecin hospitalier ou généraliste libéral, SAMU</a:t>
            </a:r>
          </a:p>
        </p:txBody>
      </p:sp>
    </p:spTree>
    <p:extLst>
      <p:ext uri="{BB962C8B-B14F-4D97-AF65-F5344CB8AC3E}">
        <p14:creationId xmlns:p14="http://schemas.microsoft.com/office/powerpoint/2010/main" val="288708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169_TF16411254" id="{F97F0743-2BF5-4293-8A96-C334729DE1D0}" vid="{0D54A90D-2370-4FE2-8F78-C3DB41C842C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DA07E-9A1F-402C-A357-ABD24F8C703B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purl.org/dc/elements/1.1/"/>
    <ds:schemaRef ds:uri="71af3243-3dd4-4a8d-8c0d-dd76da1f02a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moderne</Template>
  <TotalTime>0</TotalTime>
  <Words>939</Words>
  <Application>Microsoft Office PowerPoint</Application>
  <PresentationFormat>Grand écran</PresentationFormat>
  <Paragraphs>121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COVI-GWAD</vt:lpstr>
      <vt:lpstr>Concept</vt:lpstr>
      <vt:lpstr>Objectifs</vt:lpstr>
      <vt:lpstr>Parcours de prise en charge des patients</vt:lpstr>
      <vt:lpstr>Fonctionnement du centre / Informatique</vt:lpstr>
      <vt:lpstr>Calendrier</vt:lpstr>
      <vt:lpstr>Critères d’inclusion - exclusion</vt:lpstr>
      <vt:lpstr>Typologies des patients et suivis</vt:lpstr>
      <vt:lpstr>Structuration médecins de « 1ère ligne» et centre</vt:lpstr>
      <vt:lpstr>Fonctionnement des questionnaires et alertes</vt:lpstr>
      <vt:lpstr>Fonctionnement des questionnaires et alertes</vt:lpstr>
      <vt:lpstr>Traitement des alertes par le centre</vt:lpstr>
      <vt:lpstr>L’équipe de pilotage COVIGWAD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2020-10-08T13:07:40Z</dcterms:created>
  <dcterms:modified xsi:type="dcterms:W3CDTF">2020-10-31T02:44:52Z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